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7" r:id="rId2"/>
    <p:sldId id="286" r:id="rId3"/>
    <p:sldId id="268" r:id="rId4"/>
    <p:sldId id="269" r:id="rId5"/>
    <p:sldId id="270" r:id="rId6"/>
    <p:sldId id="271" r:id="rId7"/>
    <p:sldId id="274" r:id="rId8"/>
    <p:sldId id="275" r:id="rId9"/>
    <p:sldId id="276" r:id="rId10"/>
    <p:sldId id="279" r:id="rId11"/>
    <p:sldId id="283" r:id="rId12"/>
    <p:sldId id="257" r:id="rId13"/>
    <p:sldId id="284" r:id="rId14"/>
    <p:sldId id="285" r:id="rId15"/>
    <p:sldId id="278" r:id="rId16"/>
    <p:sldId id="273" r:id="rId17"/>
    <p:sldId id="277" r:id="rId18"/>
    <p:sldId id="282" r:id="rId19"/>
    <p:sldId id="280" r:id="rId20"/>
    <p:sldId id="281" r:id="rId21"/>
    <p:sldId id="264" r:id="rId22"/>
    <p:sldId id="262" r:id="rId23"/>
    <p:sldId id="272" r:id="rId24"/>
    <p:sldId id="265" r:id="rId25"/>
    <p:sldId id="263" r:id="rId26"/>
    <p:sldId id="258" r:id="rId27"/>
    <p:sldId id="259" r:id="rId28"/>
    <p:sldId id="260" r:id="rId29"/>
    <p:sldId id="261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98" d="100"/>
          <a:sy n="98" d="100"/>
        </p:scale>
        <p:origin x="110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AE84C2A-E099-47BB-A74C-FA22AADFDCA1}" type="doc">
      <dgm:prSet loTypeId="urn:microsoft.com/office/officeart/2016/7/layout/BasicLinearProcessNumbered" loCatId="process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98C3FB04-0D63-423E-A666-6126B77AA22B}">
      <dgm:prSet/>
      <dgm:spPr/>
      <dgm:t>
        <a:bodyPr/>
        <a:lstStyle/>
        <a:p>
          <a:r>
            <a:rPr lang="en-US"/>
            <a:t>Complete publishable research that engages visitors, volunteers, and members of Great Hollow Nature Preserve</a:t>
          </a:r>
        </a:p>
      </dgm:t>
    </dgm:pt>
    <dgm:pt modelId="{3B41CFAD-B7BC-4F06-85CC-DAB45E8AD6EB}" type="parTrans" cxnId="{40B646AA-1D7F-4CC9-9910-30138F587982}">
      <dgm:prSet/>
      <dgm:spPr/>
      <dgm:t>
        <a:bodyPr/>
        <a:lstStyle/>
        <a:p>
          <a:endParaRPr lang="en-US"/>
        </a:p>
      </dgm:t>
    </dgm:pt>
    <dgm:pt modelId="{2ECE544F-7953-4B02-8815-3CABADEFC24D}" type="sibTrans" cxnId="{40B646AA-1D7F-4CC9-9910-30138F587982}">
      <dgm:prSet phldrT="1" phldr="0"/>
      <dgm:spPr/>
      <dgm:t>
        <a:bodyPr/>
        <a:lstStyle/>
        <a:p>
          <a:r>
            <a:rPr lang="en-US"/>
            <a:t>1</a:t>
          </a:r>
        </a:p>
      </dgm:t>
    </dgm:pt>
    <dgm:pt modelId="{E50F6739-CA38-49FB-860D-6E8A77938492}">
      <dgm:prSet/>
      <dgm:spPr/>
      <dgm:t>
        <a:bodyPr/>
        <a:lstStyle/>
        <a:p>
          <a:r>
            <a:rPr lang="en-US"/>
            <a:t>Collect data that can go towards federal grants with University collaborators</a:t>
          </a:r>
        </a:p>
      </dgm:t>
    </dgm:pt>
    <dgm:pt modelId="{659CA36D-0A29-4EB4-AE06-07E09CD6C9AA}" type="parTrans" cxnId="{E542CEA9-8A2C-499F-9A75-C49029A4ECDB}">
      <dgm:prSet/>
      <dgm:spPr/>
      <dgm:t>
        <a:bodyPr/>
        <a:lstStyle/>
        <a:p>
          <a:endParaRPr lang="en-US"/>
        </a:p>
      </dgm:t>
    </dgm:pt>
    <dgm:pt modelId="{11E79A16-4132-4F70-BC22-CFA6C766A113}" type="sibTrans" cxnId="{E542CEA9-8A2C-499F-9A75-C49029A4ECDB}">
      <dgm:prSet phldrT="2" phldr="0"/>
      <dgm:spPr/>
      <dgm:t>
        <a:bodyPr/>
        <a:lstStyle/>
        <a:p>
          <a:r>
            <a:rPr lang="en-US"/>
            <a:t>2</a:t>
          </a:r>
        </a:p>
      </dgm:t>
    </dgm:pt>
    <dgm:pt modelId="{C6294976-4811-4851-A392-301DDFFC1248}">
      <dgm:prSet/>
      <dgm:spPr/>
      <dgm:t>
        <a:bodyPr/>
        <a:lstStyle/>
        <a:p>
          <a:r>
            <a:rPr lang="en-US"/>
            <a:t>Generate some simple management recommendations for improving bird health in Connecticut forests</a:t>
          </a:r>
        </a:p>
      </dgm:t>
    </dgm:pt>
    <dgm:pt modelId="{D9AC597E-9D29-4F42-9E00-A7964B416DB2}" type="parTrans" cxnId="{B462B044-7018-43E3-9A01-1267EB140376}">
      <dgm:prSet/>
      <dgm:spPr/>
      <dgm:t>
        <a:bodyPr/>
        <a:lstStyle/>
        <a:p>
          <a:endParaRPr lang="en-US"/>
        </a:p>
      </dgm:t>
    </dgm:pt>
    <dgm:pt modelId="{375DEF33-4578-482E-9C33-239D8FBE2798}" type="sibTrans" cxnId="{B462B044-7018-43E3-9A01-1267EB140376}">
      <dgm:prSet phldrT="3" phldr="0"/>
      <dgm:spPr/>
      <dgm:t>
        <a:bodyPr/>
        <a:lstStyle/>
        <a:p>
          <a:r>
            <a:rPr lang="en-US"/>
            <a:t>3</a:t>
          </a:r>
        </a:p>
      </dgm:t>
    </dgm:pt>
    <dgm:pt modelId="{0981A8FF-346F-449B-8F7F-0FDE83F2E688}" type="pres">
      <dgm:prSet presAssocID="{9AE84C2A-E099-47BB-A74C-FA22AADFDCA1}" presName="Name0" presStyleCnt="0">
        <dgm:presLayoutVars>
          <dgm:animLvl val="lvl"/>
          <dgm:resizeHandles val="exact"/>
        </dgm:presLayoutVars>
      </dgm:prSet>
      <dgm:spPr/>
    </dgm:pt>
    <dgm:pt modelId="{3F963577-8C22-4964-AD7A-A86BC0AC3F02}" type="pres">
      <dgm:prSet presAssocID="{98C3FB04-0D63-423E-A666-6126B77AA22B}" presName="compositeNode" presStyleCnt="0">
        <dgm:presLayoutVars>
          <dgm:bulletEnabled val="1"/>
        </dgm:presLayoutVars>
      </dgm:prSet>
      <dgm:spPr/>
    </dgm:pt>
    <dgm:pt modelId="{049904ED-8C3E-4394-8B89-C2D4DABC0B0C}" type="pres">
      <dgm:prSet presAssocID="{98C3FB04-0D63-423E-A666-6126B77AA22B}" presName="bgRect" presStyleLbl="bgAccFollowNode1" presStyleIdx="0" presStyleCnt="3"/>
      <dgm:spPr/>
    </dgm:pt>
    <dgm:pt modelId="{FBECD637-F267-42A7-B908-99D06B684D1E}" type="pres">
      <dgm:prSet presAssocID="{2ECE544F-7953-4B02-8815-3CABADEFC24D}" presName="sibTransNodeCircle" presStyleLbl="alignNode1" presStyleIdx="0" presStyleCnt="6">
        <dgm:presLayoutVars>
          <dgm:chMax val="0"/>
          <dgm:bulletEnabled/>
        </dgm:presLayoutVars>
      </dgm:prSet>
      <dgm:spPr/>
    </dgm:pt>
    <dgm:pt modelId="{B8472888-0B54-43E3-886E-F9CD54462B98}" type="pres">
      <dgm:prSet presAssocID="{98C3FB04-0D63-423E-A666-6126B77AA22B}" presName="bottomLine" presStyleLbl="alignNode1" presStyleIdx="1" presStyleCnt="6">
        <dgm:presLayoutVars/>
      </dgm:prSet>
      <dgm:spPr/>
    </dgm:pt>
    <dgm:pt modelId="{D2592943-24A6-4EED-8999-3DC9BE1AFC8A}" type="pres">
      <dgm:prSet presAssocID="{98C3FB04-0D63-423E-A666-6126B77AA22B}" presName="nodeText" presStyleLbl="bgAccFollowNode1" presStyleIdx="0" presStyleCnt="3">
        <dgm:presLayoutVars>
          <dgm:bulletEnabled val="1"/>
        </dgm:presLayoutVars>
      </dgm:prSet>
      <dgm:spPr/>
    </dgm:pt>
    <dgm:pt modelId="{5FA248AF-8497-4400-A3CF-B1668A4BEC3B}" type="pres">
      <dgm:prSet presAssocID="{2ECE544F-7953-4B02-8815-3CABADEFC24D}" presName="sibTrans" presStyleCnt="0"/>
      <dgm:spPr/>
    </dgm:pt>
    <dgm:pt modelId="{3925864C-4DFF-4B65-929B-74B317958319}" type="pres">
      <dgm:prSet presAssocID="{E50F6739-CA38-49FB-860D-6E8A77938492}" presName="compositeNode" presStyleCnt="0">
        <dgm:presLayoutVars>
          <dgm:bulletEnabled val="1"/>
        </dgm:presLayoutVars>
      </dgm:prSet>
      <dgm:spPr/>
    </dgm:pt>
    <dgm:pt modelId="{0E49C5C5-510C-42A8-A6D4-CF0FD9515F58}" type="pres">
      <dgm:prSet presAssocID="{E50F6739-CA38-49FB-860D-6E8A77938492}" presName="bgRect" presStyleLbl="bgAccFollowNode1" presStyleIdx="1" presStyleCnt="3"/>
      <dgm:spPr/>
    </dgm:pt>
    <dgm:pt modelId="{FC7E2B49-FDD2-450D-81B7-8FFBD824CAC4}" type="pres">
      <dgm:prSet presAssocID="{11E79A16-4132-4F70-BC22-CFA6C766A113}" presName="sibTransNodeCircle" presStyleLbl="alignNode1" presStyleIdx="2" presStyleCnt="6">
        <dgm:presLayoutVars>
          <dgm:chMax val="0"/>
          <dgm:bulletEnabled/>
        </dgm:presLayoutVars>
      </dgm:prSet>
      <dgm:spPr/>
    </dgm:pt>
    <dgm:pt modelId="{F73186CA-C8B0-4BC6-8317-E06D6B6D3DA5}" type="pres">
      <dgm:prSet presAssocID="{E50F6739-CA38-49FB-860D-6E8A77938492}" presName="bottomLine" presStyleLbl="alignNode1" presStyleIdx="3" presStyleCnt="6">
        <dgm:presLayoutVars/>
      </dgm:prSet>
      <dgm:spPr/>
    </dgm:pt>
    <dgm:pt modelId="{108F7722-0B3F-480B-A455-959E2CE834B6}" type="pres">
      <dgm:prSet presAssocID="{E50F6739-CA38-49FB-860D-6E8A77938492}" presName="nodeText" presStyleLbl="bgAccFollowNode1" presStyleIdx="1" presStyleCnt="3">
        <dgm:presLayoutVars>
          <dgm:bulletEnabled val="1"/>
        </dgm:presLayoutVars>
      </dgm:prSet>
      <dgm:spPr/>
    </dgm:pt>
    <dgm:pt modelId="{953FE613-08C7-4507-A8A5-D85A6D643C16}" type="pres">
      <dgm:prSet presAssocID="{11E79A16-4132-4F70-BC22-CFA6C766A113}" presName="sibTrans" presStyleCnt="0"/>
      <dgm:spPr/>
    </dgm:pt>
    <dgm:pt modelId="{C4E5E28C-43EF-4657-9DE5-607C0A4A3901}" type="pres">
      <dgm:prSet presAssocID="{C6294976-4811-4851-A392-301DDFFC1248}" presName="compositeNode" presStyleCnt="0">
        <dgm:presLayoutVars>
          <dgm:bulletEnabled val="1"/>
        </dgm:presLayoutVars>
      </dgm:prSet>
      <dgm:spPr/>
    </dgm:pt>
    <dgm:pt modelId="{87A4279B-75B8-43E3-9675-3C988028C540}" type="pres">
      <dgm:prSet presAssocID="{C6294976-4811-4851-A392-301DDFFC1248}" presName="bgRect" presStyleLbl="bgAccFollowNode1" presStyleIdx="2" presStyleCnt="3"/>
      <dgm:spPr/>
    </dgm:pt>
    <dgm:pt modelId="{A5D29B21-76B1-43C3-BC02-8D8EC03580F3}" type="pres">
      <dgm:prSet presAssocID="{375DEF33-4578-482E-9C33-239D8FBE2798}" presName="sibTransNodeCircle" presStyleLbl="alignNode1" presStyleIdx="4" presStyleCnt="6">
        <dgm:presLayoutVars>
          <dgm:chMax val="0"/>
          <dgm:bulletEnabled/>
        </dgm:presLayoutVars>
      </dgm:prSet>
      <dgm:spPr/>
    </dgm:pt>
    <dgm:pt modelId="{EFD18B08-BD4E-4770-9E32-146735CB3BCD}" type="pres">
      <dgm:prSet presAssocID="{C6294976-4811-4851-A392-301DDFFC1248}" presName="bottomLine" presStyleLbl="alignNode1" presStyleIdx="5" presStyleCnt="6">
        <dgm:presLayoutVars/>
      </dgm:prSet>
      <dgm:spPr/>
    </dgm:pt>
    <dgm:pt modelId="{CDA42261-2086-41AE-8848-FA7CA729D162}" type="pres">
      <dgm:prSet presAssocID="{C6294976-4811-4851-A392-301DDFFC1248}" presName="nodeText" presStyleLbl="bgAccFollowNode1" presStyleIdx="2" presStyleCnt="3">
        <dgm:presLayoutVars>
          <dgm:bulletEnabled val="1"/>
        </dgm:presLayoutVars>
      </dgm:prSet>
      <dgm:spPr/>
    </dgm:pt>
  </dgm:ptLst>
  <dgm:cxnLst>
    <dgm:cxn modelId="{DDA9A507-AEF6-499B-B7C4-C9245002D76A}" type="presOf" srcId="{9AE84C2A-E099-47BB-A74C-FA22AADFDCA1}" destId="{0981A8FF-346F-449B-8F7F-0FDE83F2E688}" srcOrd="0" destOrd="0" presId="urn:microsoft.com/office/officeart/2016/7/layout/BasicLinearProcessNumbered"/>
    <dgm:cxn modelId="{B462B044-7018-43E3-9A01-1267EB140376}" srcId="{9AE84C2A-E099-47BB-A74C-FA22AADFDCA1}" destId="{C6294976-4811-4851-A392-301DDFFC1248}" srcOrd="2" destOrd="0" parTransId="{D9AC597E-9D29-4F42-9E00-A7964B416DB2}" sibTransId="{375DEF33-4578-482E-9C33-239D8FBE2798}"/>
    <dgm:cxn modelId="{8FB77365-1389-46CE-812A-839A745FED1D}" type="presOf" srcId="{E50F6739-CA38-49FB-860D-6E8A77938492}" destId="{108F7722-0B3F-480B-A455-959E2CE834B6}" srcOrd="1" destOrd="0" presId="urn:microsoft.com/office/officeart/2016/7/layout/BasicLinearProcessNumbered"/>
    <dgm:cxn modelId="{8C142A54-6A49-422D-9C8B-C2CA7AE7471E}" type="presOf" srcId="{E50F6739-CA38-49FB-860D-6E8A77938492}" destId="{0E49C5C5-510C-42A8-A6D4-CF0FD9515F58}" srcOrd="0" destOrd="0" presId="urn:microsoft.com/office/officeart/2016/7/layout/BasicLinearProcessNumbered"/>
    <dgm:cxn modelId="{1D35CBA5-C179-47CD-A200-8F840E763D03}" type="presOf" srcId="{98C3FB04-0D63-423E-A666-6126B77AA22B}" destId="{049904ED-8C3E-4394-8B89-C2D4DABC0B0C}" srcOrd="0" destOrd="0" presId="urn:microsoft.com/office/officeart/2016/7/layout/BasicLinearProcessNumbered"/>
    <dgm:cxn modelId="{E542CEA9-8A2C-499F-9A75-C49029A4ECDB}" srcId="{9AE84C2A-E099-47BB-A74C-FA22AADFDCA1}" destId="{E50F6739-CA38-49FB-860D-6E8A77938492}" srcOrd="1" destOrd="0" parTransId="{659CA36D-0A29-4EB4-AE06-07E09CD6C9AA}" sibTransId="{11E79A16-4132-4F70-BC22-CFA6C766A113}"/>
    <dgm:cxn modelId="{40B646AA-1D7F-4CC9-9910-30138F587982}" srcId="{9AE84C2A-E099-47BB-A74C-FA22AADFDCA1}" destId="{98C3FB04-0D63-423E-A666-6126B77AA22B}" srcOrd="0" destOrd="0" parTransId="{3B41CFAD-B7BC-4F06-85CC-DAB45E8AD6EB}" sibTransId="{2ECE544F-7953-4B02-8815-3CABADEFC24D}"/>
    <dgm:cxn modelId="{C5B4F6AD-6A81-464F-A533-71758627FDA4}" type="presOf" srcId="{C6294976-4811-4851-A392-301DDFFC1248}" destId="{CDA42261-2086-41AE-8848-FA7CA729D162}" srcOrd="1" destOrd="0" presId="urn:microsoft.com/office/officeart/2016/7/layout/BasicLinearProcessNumbered"/>
    <dgm:cxn modelId="{4077A6AF-27D8-4CBD-9A5A-6009354486B1}" type="presOf" srcId="{98C3FB04-0D63-423E-A666-6126B77AA22B}" destId="{D2592943-24A6-4EED-8999-3DC9BE1AFC8A}" srcOrd="1" destOrd="0" presId="urn:microsoft.com/office/officeart/2016/7/layout/BasicLinearProcessNumbered"/>
    <dgm:cxn modelId="{E2548DCC-95BD-4709-A82A-9E32C0455D2F}" type="presOf" srcId="{C6294976-4811-4851-A392-301DDFFC1248}" destId="{87A4279B-75B8-43E3-9675-3C988028C540}" srcOrd="0" destOrd="0" presId="urn:microsoft.com/office/officeart/2016/7/layout/BasicLinearProcessNumbered"/>
    <dgm:cxn modelId="{826CACCE-F5FE-4ABA-B14F-C9C2CC94653F}" type="presOf" srcId="{11E79A16-4132-4F70-BC22-CFA6C766A113}" destId="{FC7E2B49-FDD2-450D-81B7-8FFBD824CAC4}" srcOrd="0" destOrd="0" presId="urn:microsoft.com/office/officeart/2016/7/layout/BasicLinearProcessNumbered"/>
    <dgm:cxn modelId="{1A99C2DB-40AD-4C13-A044-D061ADEAB065}" type="presOf" srcId="{2ECE544F-7953-4B02-8815-3CABADEFC24D}" destId="{FBECD637-F267-42A7-B908-99D06B684D1E}" srcOrd="0" destOrd="0" presId="urn:microsoft.com/office/officeart/2016/7/layout/BasicLinearProcessNumbered"/>
    <dgm:cxn modelId="{CC645FE2-9F37-47B7-9997-312CAA413CCD}" type="presOf" srcId="{375DEF33-4578-482E-9C33-239D8FBE2798}" destId="{A5D29B21-76B1-43C3-BC02-8D8EC03580F3}" srcOrd="0" destOrd="0" presId="urn:microsoft.com/office/officeart/2016/7/layout/BasicLinearProcessNumbered"/>
    <dgm:cxn modelId="{D6CD8822-355F-4660-B36F-50C784015B07}" type="presParOf" srcId="{0981A8FF-346F-449B-8F7F-0FDE83F2E688}" destId="{3F963577-8C22-4964-AD7A-A86BC0AC3F02}" srcOrd="0" destOrd="0" presId="urn:microsoft.com/office/officeart/2016/7/layout/BasicLinearProcessNumbered"/>
    <dgm:cxn modelId="{A2CA6C83-1B26-4F9B-B7AD-547569CB9EA4}" type="presParOf" srcId="{3F963577-8C22-4964-AD7A-A86BC0AC3F02}" destId="{049904ED-8C3E-4394-8B89-C2D4DABC0B0C}" srcOrd="0" destOrd="0" presId="urn:microsoft.com/office/officeart/2016/7/layout/BasicLinearProcessNumbered"/>
    <dgm:cxn modelId="{9B6828C7-A27D-4560-B505-0ADB94B04D98}" type="presParOf" srcId="{3F963577-8C22-4964-AD7A-A86BC0AC3F02}" destId="{FBECD637-F267-42A7-B908-99D06B684D1E}" srcOrd="1" destOrd="0" presId="urn:microsoft.com/office/officeart/2016/7/layout/BasicLinearProcessNumbered"/>
    <dgm:cxn modelId="{16DF7D87-CF80-4F47-8529-2C5B1A4783AE}" type="presParOf" srcId="{3F963577-8C22-4964-AD7A-A86BC0AC3F02}" destId="{B8472888-0B54-43E3-886E-F9CD54462B98}" srcOrd="2" destOrd="0" presId="urn:microsoft.com/office/officeart/2016/7/layout/BasicLinearProcessNumbered"/>
    <dgm:cxn modelId="{3BFB0B48-5507-466A-9940-47B785D52C6E}" type="presParOf" srcId="{3F963577-8C22-4964-AD7A-A86BC0AC3F02}" destId="{D2592943-24A6-4EED-8999-3DC9BE1AFC8A}" srcOrd="3" destOrd="0" presId="urn:microsoft.com/office/officeart/2016/7/layout/BasicLinearProcessNumbered"/>
    <dgm:cxn modelId="{9CFBC2F0-B74A-4089-930B-54449798FCF2}" type="presParOf" srcId="{0981A8FF-346F-449B-8F7F-0FDE83F2E688}" destId="{5FA248AF-8497-4400-A3CF-B1668A4BEC3B}" srcOrd="1" destOrd="0" presId="urn:microsoft.com/office/officeart/2016/7/layout/BasicLinearProcessNumbered"/>
    <dgm:cxn modelId="{B467CA3A-4381-44F0-819E-87FD5926699B}" type="presParOf" srcId="{0981A8FF-346F-449B-8F7F-0FDE83F2E688}" destId="{3925864C-4DFF-4B65-929B-74B317958319}" srcOrd="2" destOrd="0" presId="urn:microsoft.com/office/officeart/2016/7/layout/BasicLinearProcessNumbered"/>
    <dgm:cxn modelId="{6B9F3827-100D-45EE-8855-1168B2AF833E}" type="presParOf" srcId="{3925864C-4DFF-4B65-929B-74B317958319}" destId="{0E49C5C5-510C-42A8-A6D4-CF0FD9515F58}" srcOrd="0" destOrd="0" presId="urn:microsoft.com/office/officeart/2016/7/layout/BasicLinearProcessNumbered"/>
    <dgm:cxn modelId="{87686213-4D7E-4AA0-BD72-10AF74AC1690}" type="presParOf" srcId="{3925864C-4DFF-4B65-929B-74B317958319}" destId="{FC7E2B49-FDD2-450D-81B7-8FFBD824CAC4}" srcOrd="1" destOrd="0" presId="urn:microsoft.com/office/officeart/2016/7/layout/BasicLinearProcessNumbered"/>
    <dgm:cxn modelId="{D9AD2223-9A20-4C1C-9CB3-FF282FF62072}" type="presParOf" srcId="{3925864C-4DFF-4B65-929B-74B317958319}" destId="{F73186CA-C8B0-4BC6-8317-E06D6B6D3DA5}" srcOrd="2" destOrd="0" presId="urn:microsoft.com/office/officeart/2016/7/layout/BasicLinearProcessNumbered"/>
    <dgm:cxn modelId="{096C1F67-82C5-444A-A0D9-366808871449}" type="presParOf" srcId="{3925864C-4DFF-4B65-929B-74B317958319}" destId="{108F7722-0B3F-480B-A455-959E2CE834B6}" srcOrd="3" destOrd="0" presId="urn:microsoft.com/office/officeart/2016/7/layout/BasicLinearProcessNumbered"/>
    <dgm:cxn modelId="{DF17AA00-8512-41F8-A10D-3211F22CB20D}" type="presParOf" srcId="{0981A8FF-346F-449B-8F7F-0FDE83F2E688}" destId="{953FE613-08C7-4507-A8A5-D85A6D643C16}" srcOrd="3" destOrd="0" presId="urn:microsoft.com/office/officeart/2016/7/layout/BasicLinearProcessNumbered"/>
    <dgm:cxn modelId="{0B052603-A09F-4122-8039-B9D9D0645E92}" type="presParOf" srcId="{0981A8FF-346F-449B-8F7F-0FDE83F2E688}" destId="{C4E5E28C-43EF-4657-9DE5-607C0A4A3901}" srcOrd="4" destOrd="0" presId="urn:microsoft.com/office/officeart/2016/7/layout/BasicLinearProcessNumbered"/>
    <dgm:cxn modelId="{5AD80FC0-A8D8-420D-AC62-59049E09D8CC}" type="presParOf" srcId="{C4E5E28C-43EF-4657-9DE5-607C0A4A3901}" destId="{87A4279B-75B8-43E3-9675-3C988028C540}" srcOrd="0" destOrd="0" presId="urn:microsoft.com/office/officeart/2016/7/layout/BasicLinearProcessNumbered"/>
    <dgm:cxn modelId="{A4EE5B3D-D255-4D9B-8E51-ADFD302A9877}" type="presParOf" srcId="{C4E5E28C-43EF-4657-9DE5-607C0A4A3901}" destId="{A5D29B21-76B1-43C3-BC02-8D8EC03580F3}" srcOrd="1" destOrd="0" presId="urn:microsoft.com/office/officeart/2016/7/layout/BasicLinearProcessNumbered"/>
    <dgm:cxn modelId="{4525F823-55D7-48D0-A0A4-70D0F3923E2A}" type="presParOf" srcId="{C4E5E28C-43EF-4657-9DE5-607C0A4A3901}" destId="{EFD18B08-BD4E-4770-9E32-146735CB3BCD}" srcOrd="2" destOrd="0" presId="urn:microsoft.com/office/officeart/2016/7/layout/BasicLinearProcessNumbered"/>
    <dgm:cxn modelId="{2B60202E-01B8-4992-9B92-A288023E692A}" type="presParOf" srcId="{C4E5E28C-43EF-4657-9DE5-607C0A4A3901}" destId="{CDA42261-2086-41AE-8848-FA7CA729D162}" srcOrd="3" destOrd="0" presId="urn:microsoft.com/office/officeart/2016/7/layout/BasicLinear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AE341BD-4BD1-4B0F-ACD3-C00FDB327E61}" type="doc">
      <dgm:prSet loTypeId="urn:microsoft.com/office/officeart/2005/8/layout/hList1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2EAD43E7-C24E-4459-8829-13A7D050CBDD}">
      <dgm:prSet/>
      <dgm:spPr/>
      <dgm:t>
        <a:bodyPr/>
        <a:lstStyle/>
        <a:p>
          <a:r>
            <a:rPr lang="en-US"/>
            <a:t>Overall “indirect nutritional quality” will vary among sites and host-tree species</a:t>
          </a:r>
        </a:p>
      </dgm:t>
    </dgm:pt>
    <dgm:pt modelId="{5B0EBE7E-DD6D-40B2-909A-9906D09AF972}" type="parTrans" cxnId="{952FD406-056D-4066-A052-2BB8D73B920D}">
      <dgm:prSet/>
      <dgm:spPr/>
      <dgm:t>
        <a:bodyPr/>
        <a:lstStyle/>
        <a:p>
          <a:endParaRPr lang="en-US"/>
        </a:p>
      </dgm:t>
    </dgm:pt>
    <dgm:pt modelId="{788177F7-1981-4931-BAA5-FC22A63487B2}" type="sibTrans" cxnId="{952FD406-056D-4066-A052-2BB8D73B920D}">
      <dgm:prSet/>
      <dgm:spPr/>
      <dgm:t>
        <a:bodyPr/>
        <a:lstStyle/>
        <a:p>
          <a:endParaRPr lang="en-US"/>
        </a:p>
      </dgm:t>
    </dgm:pt>
    <dgm:pt modelId="{CB192A51-D37F-4D14-A92D-FC70ECB55DDB}">
      <dgm:prSet/>
      <dgm:spPr/>
      <dgm:t>
        <a:bodyPr/>
        <a:lstStyle/>
        <a:p>
          <a:r>
            <a:rPr lang="en-US"/>
            <a:t>Host-tree species known to be of high quality to generalist caterpillars will also be of high quality for birds </a:t>
          </a:r>
        </a:p>
      </dgm:t>
    </dgm:pt>
    <dgm:pt modelId="{772CB93E-2AB9-4BE3-B25A-B9EB21745777}" type="parTrans" cxnId="{5D593B6F-0175-461A-AAAF-CCD27DB9B5DE}">
      <dgm:prSet/>
      <dgm:spPr/>
      <dgm:t>
        <a:bodyPr/>
        <a:lstStyle/>
        <a:p>
          <a:endParaRPr lang="en-US"/>
        </a:p>
      </dgm:t>
    </dgm:pt>
    <dgm:pt modelId="{FA8AA08B-BBD3-4FBF-BEDA-9268336C5FA9}" type="sibTrans" cxnId="{5D593B6F-0175-461A-AAAF-CCD27DB9B5DE}">
      <dgm:prSet/>
      <dgm:spPr/>
      <dgm:t>
        <a:bodyPr/>
        <a:lstStyle/>
        <a:p>
          <a:endParaRPr lang="en-US"/>
        </a:p>
      </dgm:t>
    </dgm:pt>
    <dgm:pt modelId="{2BDF6AE8-C34D-4AAC-86AE-467090316752}">
      <dgm:prSet/>
      <dgm:spPr/>
      <dgm:t>
        <a:bodyPr/>
        <a:lstStyle/>
        <a:p>
          <a:r>
            <a:rPr lang="en-US"/>
            <a:t>Sites dominated by these same host trees will have birds with better indicators of fat/protein content in diet</a:t>
          </a:r>
        </a:p>
      </dgm:t>
    </dgm:pt>
    <dgm:pt modelId="{CC532504-264C-454B-A331-26A4D084EE22}" type="parTrans" cxnId="{E47A0CE8-CC22-43A7-8348-82EC0C33AC56}">
      <dgm:prSet/>
      <dgm:spPr/>
      <dgm:t>
        <a:bodyPr/>
        <a:lstStyle/>
        <a:p>
          <a:endParaRPr lang="en-US"/>
        </a:p>
      </dgm:t>
    </dgm:pt>
    <dgm:pt modelId="{CB8993AF-F0BF-429E-898B-134D6280EDD3}" type="sibTrans" cxnId="{E47A0CE8-CC22-43A7-8348-82EC0C33AC56}">
      <dgm:prSet/>
      <dgm:spPr/>
      <dgm:t>
        <a:bodyPr/>
        <a:lstStyle/>
        <a:p>
          <a:endParaRPr lang="en-US"/>
        </a:p>
      </dgm:t>
    </dgm:pt>
    <dgm:pt modelId="{2206599A-9BD2-4165-AEA7-26D48143B4CB}">
      <dgm:prSet/>
      <dgm:spPr/>
      <dgm:t>
        <a:bodyPr/>
        <a:lstStyle/>
        <a:p>
          <a:r>
            <a:rPr lang="en-US"/>
            <a:t>Arthropod lipid/fat content will scale with biomass, but this will be modified by site or tree species effects</a:t>
          </a:r>
        </a:p>
      </dgm:t>
    </dgm:pt>
    <dgm:pt modelId="{472345C5-B85C-4BCA-99C1-6CCC414586CF}" type="parTrans" cxnId="{36D88205-0BF9-458B-A171-C3BFD89212DE}">
      <dgm:prSet/>
      <dgm:spPr/>
      <dgm:t>
        <a:bodyPr/>
        <a:lstStyle/>
        <a:p>
          <a:endParaRPr lang="en-US"/>
        </a:p>
      </dgm:t>
    </dgm:pt>
    <dgm:pt modelId="{5799AFDA-4A36-488E-B795-4647704BEE37}" type="sibTrans" cxnId="{36D88205-0BF9-458B-A171-C3BFD89212DE}">
      <dgm:prSet/>
      <dgm:spPr/>
      <dgm:t>
        <a:bodyPr/>
        <a:lstStyle/>
        <a:p>
          <a:endParaRPr lang="en-US"/>
        </a:p>
      </dgm:t>
    </dgm:pt>
    <dgm:pt modelId="{4D824B9B-2FF5-40DA-B18B-25DE0B4E67D5}" type="pres">
      <dgm:prSet presAssocID="{5AE341BD-4BD1-4B0F-ACD3-C00FDB327E61}" presName="Name0" presStyleCnt="0">
        <dgm:presLayoutVars>
          <dgm:dir/>
          <dgm:animLvl val="lvl"/>
          <dgm:resizeHandles val="exact"/>
        </dgm:presLayoutVars>
      </dgm:prSet>
      <dgm:spPr/>
    </dgm:pt>
    <dgm:pt modelId="{AEFAB96F-750D-406B-9972-E6DF724F3DC1}" type="pres">
      <dgm:prSet presAssocID="{2EAD43E7-C24E-4459-8829-13A7D050CBDD}" presName="composite" presStyleCnt="0"/>
      <dgm:spPr/>
    </dgm:pt>
    <dgm:pt modelId="{80EFF0A8-A256-42F4-AF33-6A98DD07C1A6}" type="pres">
      <dgm:prSet presAssocID="{2EAD43E7-C24E-4459-8829-13A7D050CBDD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B1CFC3ED-1541-4C44-AB6C-96AC4AAE95DC}" type="pres">
      <dgm:prSet presAssocID="{2EAD43E7-C24E-4459-8829-13A7D050CBDD}" presName="desTx" presStyleLbl="alignAccFollowNode1" presStyleIdx="0" presStyleCnt="2">
        <dgm:presLayoutVars>
          <dgm:bulletEnabled val="1"/>
        </dgm:presLayoutVars>
      </dgm:prSet>
      <dgm:spPr/>
    </dgm:pt>
    <dgm:pt modelId="{E966B4DA-3D91-4CC0-9C61-F888066FFE04}" type="pres">
      <dgm:prSet presAssocID="{788177F7-1981-4931-BAA5-FC22A63487B2}" presName="space" presStyleCnt="0"/>
      <dgm:spPr/>
    </dgm:pt>
    <dgm:pt modelId="{710E6FB0-55FF-4576-BD58-66E0D7B6506C}" type="pres">
      <dgm:prSet presAssocID="{2206599A-9BD2-4165-AEA7-26D48143B4CB}" presName="composite" presStyleCnt="0"/>
      <dgm:spPr/>
    </dgm:pt>
    <dgm:pt modelId="{B8CAAFA8-CDB9-4CC3-A103-D3E2E1CD5DB0}" type="pres">
      <dgm:prSet presAssocID="{2206599A-9BD2-4165-AEA7-26D48143B4CB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6976690D-55E6-43FA-B532-CC65DCBE25E6}" type="pres">
      <dgm:prSet presAssocID="{2206599A-9BD2-4165-AEA7-26D48143B4CB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36D88205-0BF9-458B-A171-C3BFD89212DE}" srcId="{5AE341BD-4BD1-4B0F-ACD3-C00FDB327E61}" destId="{2206599A-9BD2-4165-AEA7-26D48143B4CB}" srcOrd="1" destOrd="0" parTransId="{472345C5-B85C-4BCA-99C1-6CCC414586CF}" sibTransId="{5799AFDA-4A36-488E-B795-4647704BEE37}"/>
    <dgm:cxn modelId="{952FD406-056D-4066-A052-2BB8D73B920D}" srcId="{5AE341BD-4BD1-4B0F-ACD3-C00FDB327E61}" destId="{2EAD43E7-C24E-4459-8829-13A7D050CBDD}" srcOrd="0" destOrd="0" parTransId="{5B0EBE7E-DD6D-40B2-909A-9906D09AF972}" sibTransId="{788177F7-1981-4931-BAA5-FC22A63487B2}"/>
    <dgm:cxn modelId="{3C34A310-9033-4004-9F97-535DA7C80B86}" type="presOf" srcId="{2BDF6AE8-C34D-4AAC-86AE-467090316752}" destId="{B1CFC3ED-1541-4C44-AB6C-96AC4AAE95DC}" srcOrd="0" destOrd="1" presId="urn:microsoft.com/office/officeart/2005/8/layout/hList1"/>
    <dgm:cxn modelId="{CD0DB03D-C063-4444-9D27-2881981CC626}" type="presOf" srcId="{CB192A51-D37F-4D14-A92D-FC70ECB55DDB}" destId="{B1CFC3ED-1541-4C44-AB6C-96AC4AAE95DC}" srcOrd="0" destOrd="0" presId="urn:microsoft.com/office/officeart/2005/8/layout/hList1"/>
    <dgm:cxn modelId="{4429793F-9246-4604-AC9D-0A2FBC8D5F58}" type="presOf" srcId="{2206599A-9BD2-4165-AEA7-26D48143B4CB}" destId="{B8CAAFA8-CDB9-4CC3-A103-D3E2E1CD5DB0}" srcOrd="0" destOrd="0" presId="urn:microsoft.com/office/officeart/2005/8/layout/hList1"/>
    <dgm:cxn modelId="{5D593B6F-0175-461A-AAAF-CCD27DB9B5DE}" srcId="{2EAD43E7-C24E-4459-8829-13A7D050CBDD}" destId="{CB192A51-D37F-4D14-A92D-FC70ECB55DDB}" srcOrd="0" destOrd="0" parTransId="{772CB93E-2AB9-4BE3-B25A-B9EB21745777}" sibTransId="{FA8AA08B-BBD3-4FBF-BEDA-9268336C5FA9}"/>
    <dgm:cxn modelId="{4681D89E-BBD9-4A6F-8281-587C35C2EC4C}" type="presOf" srcId="{5AE341BD-4BD1-4B0F-ACD3-C00FDB327E61}" destId="{4D824B9B-2FF5-40DA-B18B-25DE0B4E67D5}" srcOrd="0" destOrd="0" presId="urn:microsoft.com/office/officeart/2005/8/layout/hList1"/>
    <dgm:cxn modelId="{D605C3AF-08D7-4066-BF2A-2B4405AACEDC}" type="presOf" srcId="{2EAD43E7-C24E-4459-8829-13A7D050CBDD}" destId="{80EFF0A8-A256-42F4-AF33-6A98DD07C1A6}" srcOrd="0" destOrd="0" presId="urn:microsoft.com/office/officeart/2005/8/layout/hList1"/>
    <dgm:cxn modelId="{E47A0CE8-CC22-43A7-8348-82EC0C33AC56}" srcId="{2EAD43E7-C24E-4459-8829-13A7D050CBDD}" destId="{2BDF6AE8-C34D-4AAC-86AE-467090316752}" srcOrd="1" destOrd="0" parTransId="{CC532504-264C-454B-A331-26A4D084EE22}" sibTransId="{CB8993AF-F0BF-429E-898B-134D6280EDD3}"/>
    <dgm:cxn modelId="{2FE252C2-5697-445C-ACC0-CAE12B913973}" type="presParOf" srcId="{4D824B9B-2FF5-40DA-B18B-25DE0B4E67D5}" destId="{AEFAB96F-750D-406B-9972-E6DF724F3DC1}" srcOrd="0" destOrd="0" presId="urn:microsoft.com/office/officeart/2005/8/layout/hList1"/>
    <dgm:cxn modelId="{2510D2F2-6B43-4C29-AFAE-A70E49F2C274}" type="presParOf" srcId="{AEFAB96F-750D-406B-9972-E6DF724F3DC1}" destId="{80EFF0A8-A256-42F4-AF33-6A98DD07C1A6}" srcOrd="0" destOrd="0" presId="urn:microsoft.com/office/officeart/2005/8/layout/hList1"/>
    <dgm:cxn modelId="{127A8FBB-DA54-4F44-A377-B015EED8B190}" type="presParOf" srcId="{AEFAB96F-750D-406B-9972-E6DF724F3DC1}" destId="{B1CFC3ED-1541-4C44-AB6C-96AC4AAE95DC}" srcOrd="1" destOrd="0" presId="urn:microsoft.com/office/officeart/2005/8/layout/hList1"/>
    <dgm:cxn modelId="{CBF08158-2475-4F89-B38F-76B60BA2D7E6}" type="presParOf" srcId="{4D824B9B-2FF5-40DA-B18B-25DE0B4E67D5}" destId="{E966B4DA-3D91-4CC0-9C61-F888066FFE04}" srcOrd="1" destOrd="0" presId="urn:microsoft.com/office/officeart/2005/8/layout/hList1"/>
    <dgm:cxn modelId="{4C045D7E-36C5-4487-949C-3868AE14CE41}" type="presParOf" srcId="{4D824B9B-2FF5-40DA-B18B-25DE0B4E67D5}" destId="{710E6FB0-55FF-4576-BD58-66E0D7B6506C}" srcOrd="2" destOrd="0" presId="urn:microsoft.com/office/officeart/2005/8/layout/hList1"/>
    <dgm:cxn modelId="{C2CF4BBB-A44B-49D3-A4B3-6C5B9BFCB4E6}" type="presParOf" srcId="{710E6FB0-55FF-4576-BD58-66E0D7B6506C}" destId="{B8CAAFA8-CDB9-4CC3-A103-D3E2E1CD5DB0}" srcOrd="0" destOrd="0" presId="urn:microsoft.com/office/officeart/2005/8/layout/hList1"/>
    <dgm:cxn modelId="{FFA8EED8-4AD6-4853-83F6-9922B92C32C1}" type="presParOf" srcId="{710E6FB0-55FF-4576-BD58-66E0D7B6506C}" destId="{6976690D-55E6-43FA-B532-CC65DCBE25E6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7C37530-4741-498E-B765-945043D76665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FDDB84F4-CD35-4004-9E88-E791C25C227E}">
      <dgm:prSet/>
      <dgm:spPr/>
      <dgm:t>
        <a:bodyPr/>
        <a:lstStyle/>
        <a:p>
          <a:r>
            <a:rPr lang="en-US"/>
            <a:t>Experimental setup occurs before Vireo and Ovenbird reach peak activity levels (very early May)</a:t>
          </a:r>
        </a:p>
      </dgm:t>
    </dgm:pt>
    <dgm:pt modelId="{964094B7-7AE1-4267-A382-A1B0E93A2155}" type="parTrans" cxnId="{0B02E862-9056-469F-AA5C-7DCA590E94A4}">
      <dgm:prSet/>
      <dgm:spPr/>
      <dgm:t>
        <a:bodyPr/>
        <a:lstStyle/>
        <a:p>
          <a:endParaRPr lang="en-US"/>
        </a:p>
      </dgm:t>
    </dgm:pt>
    <dgm:pt modelId="{4B2E736B-9DF7-484E-9E17-E351741C2EE1}" type="sibTrans" cxnId="{0B02E862-9056-469F-AA5C-7DCA590E94A4}">
      <dgm:prSet/>
      <dgm:spPr/>
      <dgm:t>
        <a:bodyPr/>
        <a:lstStyle/>
        <a:p>
          <a:endParaRPr lang="en-US"/>
        </a:p>
      </dgm:t>
    </dgm:pt>
    <dgm:pt modelId="{ED371BEB-154A-4D63-9EE9-8D55516AFC51}">
      <dgm:prSet/>
      <dgm:spPr/>
      <dgm:t>
        <a:bodyPr/>
        <a:lstStyle/>
        <a:p>
          <a:r>
            <a:rPr lang="en-US"/>
            <a:t>Shorter sampling period with more frequent sampling events (3)</a:t>
          </a:r>
        </a:p>
      </dgm:t>
    </dgm:pt>
    <dgm:pt modelId="{C6F86960-C55E-4320-989C-3166B2E66DFB}" type="parTrans" cxnId="{69EAFFDF-F1E9-4D38-ABD8-5B0FF551889D}">
      <dgm:prSet/>
      <dgm:spPr/>
      <dgm:t>
        <a:bodyPr/>
        <a:lstStyle/>
        <a:p>
          <a:endParaRPr lang="en-US"/>
        </a:p>
      </dgm:t>
    </dgm:pt>
    <dgm:pt modelId="{164FB8D4-2343-412B-8847-5D33EF96AA40}" type="sibTrans" cxnId="{69EAFFDF-F1E9-4D38-ABD8-5B0FF551889D}">
      <dgm:prSet/>
      <dgm:spPr/>
      <dgm:t>
        <a:bodyPr/>
        <a:lstStyle/>
        <a:p>
          <a:endParaRPr lang="en-US"/>
        </a:p>
      </dgm:t>
    </dgm:pt>
    <dgm:pt modelId="{A7EF2C97-159A-4409-847B-6F50AB7CCD7A}">
      <dgm:prSet/>
      <dgm:spPr/>
      <dgm:t>
        <a:bodyPr/>
        <a:lstStyle/>
        <a:p>
          <a:r>
            <a:rPr lang="en-US"/>
            <a:t>Plots are based on potential foraging territory size for insectivorous birds</a:t>
          </a:r>
        </a:p>
      </dgm:t>
    </dgm:pt>
    <dgm:pt modelId="{3A7CF1C5-240F-4189-889D-B080658B117C}" type="parTrans" cxnId="{DAFFFE3F-F1C3-4F1A-B499-24B6FA3D6107}">
      <dgm:prSet/>
      <dgm:spPr/>
      <dgm:t>
        <a:bodyPr/>
        <a:lstStyle/>
        <a:p>
          <a:endParaRPr lang="en-US"/>
        </a:p>
      </dgm:t>
    </dgm:pt>
    <dgm:pt modelId="{82E842A4-C8E2-4B88-B145-8FD350267C38}" type="sibTrans" cxnId="{DAFFFE3F-F1C3-4F1A-B499-24B6FA3D6107}">
      <dgm:prSet/>
      <dgm:spPr/>
      <dgm:t>
        <a:bodyPr/>
        <a:lstStyle/>
        <a:p>
          <a:endParaRPr lang="en-US"/>
        </a:p>
      </dgm:t>
    </dgm:pt>
    <dgm:pt modelId="{D183CF10-810E-4FD3-BBFF-02D9C9B39BB7}">
      <dgm:prSet/>
      <dgm:spPr/>
      <dgm:t>
        <a:bodyPr/>
        <a:lstStyle/>
        <a:p>
          <a:r>
            <a:rPr lang="en-US"/>
            <a:t>Insects (mostly caterpillars) preserved for later nutritional analysis instead of reared</a:t>
          </a:r>
        </a:p>
      </dgm:t>
    </dgm:pt>
    <dgm:pt modelId="{32479670-36D7-4E14-A19E-3DCDB9A3E5E1}" type="parTrans" cxnId="{EC6B818A-F69C-41E5-A65B-C142677CBF69}">
      <dgm:prSet/>
      <dgm:spPr/>
      <dgm:t>
        <a:bodyPr/>
        <a:lstStyle/>
        <a:p>
          <a:endParaRPr lang="en-US"/>
        </a:p>
      </dgm:t>
    </dgm:pt>
    <dgm:pt modelId="{6CE80D78-EB5B-4B2C-B8D2-50742025886D}" type="sibTrans" cxnId="{EC6B818A-F69C-41E5-A65B-C142677CBF69}">
      <dgm:prSet/>
      <dgm:spPr/>
      <dgm:t>
        <a:bodyPr/>
        <a:lstStyle/>
        <a:p>
          <a:endParaRPr lang="en-US"/>
        </a:p>
      </dgm:t>
    </dgm:pt>
    <dgm:pt modelId="{8BEA3D0D-3630-458B-BA6F-FFA2761BC5CA}" type="pres">
      <dgm:prSet presAssocID="{B7C37530-4741-498E-B765-945043D76665}" presName="linear" presStyleCnt="0">
        <dgm:presLayoutVars>
          <dgm:animLvl val="lvl"/>
          <dgm:resizeHandles val="exact"/>
        </dgm:presLayoutVars>
      </dgm:prSet>
      <dgm:spPr/>
    </dgm:pt>
    <dgm:pt modelId="{ED271991-E6BD-4971-94F9-DDC9549064CB}" type="pres">
      <dgm:prSet presAssocID="{FDDB84F4-CD35-4004-9E88-E791C25C227E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F68BCE07-BBB4-458A-99DB-6967DF54A638}" type="pres">
      <dgm:prSet presAssocID="{4B2E736B-9DF7-484E-9E17-E351741C2EE1}" presName="spacer" presStyleCnt="0"/>
      <dgm:spPr/>
    </dgm:pt>
    <dgm:pt modelId="{1A9F8145-3BD5-427F-BA14-3F7830FA077B}" type="pres">
      <dgm:prSet presAssocID="{ED371BEB-154A-4D63-9EE9-8D55516AFC51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A636A4ED-3727-440B-BB0F-C4A46C34A5AC}" type="pres">
      <dgm:prSet presAssocID="{164FB8D4-2343-412B-8847-5D33EF96AA40}" presName="spacer" presStyleCnt="0"/>
      <dgm:spPr/>
    </dgm:pt>
    <dgm:pt modelId="{7C5E6E08-64C6-4237-A5E9-47B172AF82C9}" type="pres">
      <dgm:prSet presAssocID="{A7EF2C97-159A-4409-847B-6F50AB7CCD7A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08708A4D-AAD8-4759-B6EB-D95A66B4A515}" type="pres">
      <dgm:prSet presAssocID="{82E842A4-C8E2-4B88-B145-8FD350267C38}" presName="spacer" presStyleCnt="0"/>
      <dgm:spPr/>
    </dgm:pt>
    <dgm:pt modelId="{0B9EFEBD-A3C2-4B0E-8B34-74FDF56DA661}" type="pres">
      <dgm:prSet presAssocID="{D183CF10-810E-4FD3-BBFF-02D9C9B39BB7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DC975600-6AA4-45D8-AE36-E0B4A3CA484F}" type="presOf" srcId="{ED371BEB-154A-4D63-9EE9-8D55516AFC51}" destId="{1A9F8145-3BD5-427F-BA14-3F7830FA077B}" srcOrd="0" destOrd="0" presId="urn:microsoft.com/office/officeart/2005/8/layout/vList2"/>
    <dgm:cxn modelId="{DAFFFE3F-F1C3-4F1A-B499-24B6FA3D6107}" srcId="{B7C37530-4741-498E-B765-945043D76665}" destId="{A7EF2C97-159A-4409-847B-6F50AB7CCD7A}" srcOrd="2" destOrd="0" parTransId="{3A7CF1C5-240F-4189-889D-B080658B117C}" sibTransId="{82E842A4-C8E2-4B88-B145-8FD350267C38}"/>
    <dgm:cxn modelId="{4D50885F-0905-4B34-90E7-D77EF86A4173}" type="presOf" srcId="{FDDB84F4-CD35-4004-9E88-E791C25C227E}" destId="{ED271991-E6BD-4971-94F9-DDC9549064CB}" srcOrd="0" destOrd="0" presId="urn:microsoft.com/office/officeart/2005/8/layout/vList2"/>
    <dgm:cxn modelId="{0B02E862-9056-469F-AA5C-7DCA590E94A4}" srcId="{B7C37530-4741-498E-B765-945043D76665}" destId="{FDDB84F4-CD35-4004-9E88-E791C25C227E}" srcOrd="0" destOrd="0" parTransId="{964094B7-7AE1-4267-A382-A1B0E93A2155}" sibTransId="{4B2E736B-9DF7-484E-9E17-E351741C2EE1}"/>
    <dgm:cxn modelId="{EC6B818A-F69C-41E5-A65B-C142677CBF69}" srcId="{B7C37530-4741-498E-B765-945043D76665}" destId="{D183CF10-810E-4FD3-BBFF-02D9C9B39BB7}" srcOrd="3" destOrd="0" parTransId="{32479670-36D7-4E14-A19E-3DCDB9A3E5E1}" sibTransId="{6CE80D78-EB5B-4B2C-B8D2-50742025886D}"/>
    <dgm:cxn modelId="{6EE253C3-9D7D-4330-84D7-7962E59966F2}" type="presOf" srcId="{A7EF2C97-159A-4409-847B-6F50AB7CCD7A}" destId="{7C5E6E08-64C6-4237-A5E9-47B172AF82C9}" srcOrd="0" destOrd="0" presId="urn:microsoft.com/office/officeart/2005/8/layout/vList2"/>
    <dgm:cxn modelId="{313CA0CF-1934-47CA-911C-BCB5A62AC574}" type="presOf" srcId="{D183CF10-810E-4FD3-BBFF-02D9C9B39BB7}" destId="{0B9EFEBD-A3C2-4B0E-8B34-74FDF56DA661}" srcOrd="0" destOrd="0" presId="urn:microsoft.com/office/officeart/2005/8/layout/vList2"/>
    <dgm:cxn modelId="{69EAFFDF-F1E9-4D38-ABD8-5B0FF551889D}" srcId="{B7C37530-4741-498E-B765-945043D76665}" destId="{ED371BEB-154A-4D63-9EE9-8D55516AFC51}" srcOrd="1" destOrd="0" parTransId="{C6F86960-C55E-4320-989C-3166B2E66DFB}" sibTransId="{164FB8D4-2343-412B-8847-5D33EF96AA40}"/>
    <dgm:cxn modelId="{58B80BF6-4216-44D3-8143-DDA68B08D60D}" type="presOf" srcId="{B7C37530-4741-498E-B765-945043D76665}" destId="{8BEA3D0D-3630-458B-BA6F-FFA2761BC5CA}" srcOrd="0" destOrd="0" presId="urn:microsoft.com/office/officeart/2005/8/layout/vList2"/>
    <dgm:cxn modelId="{DF6E955D-CDA9-4F2F-8E0E-756F0E5C8BD6}" type="presParOf" srcId="{8BEA3D0D-3630-458B-BA6F-FFA2761BC5CA}" destId="{ED271991-E6BD-4971-94F9-DDC9549064CB}" srcOrd="0" destOrd="0" presId="urn:microsoft.com/office/officeart/2005/8/layout/vList2"/>
    <dgm:cxn modelId="{B5BAC297-1187-41AB-80C4-81E9F521CD10}" type="presParOf" srcId="{8BEA3D0D-3630-458B-BA6F-FFA2761BC5CA}" destId="{F68BCE07-BBB4-458A-99DB-6967DF54A638}" srcOrd="1" destOrd="0" presId="urn:microsoft.com/office/officeart/2005/8/layout/vList2"/>
    <dgm:cxn modelId="{52776DBC-4BA7-48C5-BCF1-E36377A2D7EF}" type="presParOf" srcId="{8BEA3D0D-3630-458B-BA6F-FFA2761BC5CA}" destId="{1A9F8145-3BD5-427F-BA14-3F7830FA077B}" srcOrd="2" destOrd="0" presId="urn:microsoft.com/office/officeart/2005/8/layout/vList2"/>
    <dgm:cxn modelId="{6FB70F32-E7C7-4E11-A9E9-1642F4EA0AB9}" type="presParOf" srcId="{8BEA3D0D-3630-458B-BA6F-FFA2761BC5CA}" destId="{A636A4ED-3727-440B-BB0F-C4A46C34A5AC}" srcOrd="3" destOrd="0" presId="urn:microsoft.com/office/officeart/2005/8/layout/vList2"/>
    <dgm:cxn modelId="{7ADEEC9F-EA81-4601-BF19-4C12FB45CE23}" type="presParOf" srcId="{8BEA3D0D-3630-458B-BA6F-FFA2761BC5CA}" destId="{7C5E6E08-64C6-4237-A5E9-47B172AF82C9}" srcOrd="4" destOrd="0" presId="urn:microsoft.com/office/officeart/2005/8/layout/vList2"/>
    <dgm:cxn modelId="{B95B3A97-B75D-4D52-94EB-864579470C97}" type="presParOf" srcId="{8BEA3D0D-3630-458B-BA6F-FFA2761BC5CA}" destId="{08708A4D-AAD8-4759-B6EB-D95A66B4A515}" srcOrd="5" destOrd="0" presId="urn:microsoft.com/office/officeart/2005/8/layout/vList2"/>
    <dgm:cxn modelId="{05139439-4D43-4F62-BC59-04F0A0E2B154}" type="presParOf" srcId="{8BEA3D0D-3630-458B-BA6F-FFA2761BC5CA}" destId="{0B9EFEBD-A3C2-4B0E-8B34-74FDF56DA661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227C00B-631B-46C0-A82B-6EF9632FAD12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3DF1A093-BFC6-41E8-B983-4CD980809071}">
      <dgm:prSet/>
      <dgm:spPr/>
      <dgm:t>
        <a:bodyPr/>
        <a:lstStyle/>
        <a:p>
          <a:r>
            <a:rPr lang="en-US"/>
            <a:t>Setup 18 plots among 3 forests (Great Hollow, Pawling, Deer Pond) starting in early May</a:t>
          </a:r>
        </a:p>
      </dgm:t>
    </dgm:pt>
    <dgm:pt modelId="{0502D232-B632-45FE-AAB1-B2CB038259E2}" type="parTrans" cxnId="{5A3E2B6D-B5B0-4FC6-AF7C-F8B0D16E56BA}">
      <dgm:prSet/>
      <dgm:spPr/>
      <dgm:t>
        <a:bodyPr/>
        <a:lstStyle/>
        <a:p>
          <a:endParaRPr lang="en-US"/>
        </a:p>
      </dgm:t>
    </dgm:pt>
    <dgm:pt modelId="{CC041506-DB7E-4ABD-9776-F19C929CBE7E}" type="sibTrans" cxnId="{5A3E2B6D-B5B0-4FC6-AF7C-F8B0D16E56BA}">
      <dgm:prSet/>
      <dgm:spPr/>
      <dgm:t>
        <a:bodyPr/>
        <a:lstStyle/>
        <a:p>
          <a:endParaRPr lang="en-US"/>
        </a:p>
      </dgm:t>
    </dgm:pt>
    <dgm:pt modelId="{24FE24DF-F608-483F-9F07-6345C789D18B}">
      <dgm:prSet/>
      <dgm:spPr/>
      <dgm:t>
        <a:bodyPr/>
        <a:lstStyle/>
        <a:p>
          <a:r>
            <a:rPr lang="en-US"/>
            <a:t>9 paired exclusions (+bird/-bird) among at most three species per plot</a:t>
          </a:r>
        </a:p>
      </dgm:t>
    </dgm:pt>
    <dgm:pt modelId="{6724F9AF-9A52-47CF-A222-E71FA0AB6682}" type="parTrans" cxnId="{A81B22ED-6FC7-48CB-AD3F-C3C473669501}">
      <dgm:prSet/>
      <dgm:spPr/>
      <dgm:t>
        <a:bodyPr/>
        <a:lstStyle/>
        <a:p>
          <a:endParaRPr lang="en-US"/>
        </a:p>
      </dgm:t>
    </dgm:pt>
    <dgm:pt modelId="{0CA4312C-00B3-4221-9AE2-0B1F22B4E38B}" type="sibTrans" cxnId="{A81B22ED-6FC7-48CB-AD3F-C3C473669501}">
      <dgm:prSet/>
      <dgm:spPr/>
      <dgm:t>
        <a:bodyPr/>
        <a:lstStyle/>
        <a:p>
          <a:endParaRPr lang="en-US"/>
        </a:p>
      </dgm:t>
    </dgm:pt>
    <dgm:pt modelId="{DC698894-C3B4-4B2B-956E-F7FF97002869}">
      <dgm:prSet/>
      <dgm:spPr/>
      <dgm:t>
        <a:bodyPr/>
        <a:lstStyle/>
        <a:p>
          <a:r>
            <a:rPr lang="en-US"/>
            <a:t>Three sampling events to ensure enough insect biomass is collected</a:t>
          </a:r>
        </a:p>
      </dgm:t>
    </dgm:pt>
    <dgm:pt modelId="{71977081-D4C8-48C1-A287-9E0E37270731}" type="parTrans" cxnId="{1F6E37C3-1B3D-4610-AE70-2700D755ED20}">
      <dgm:prSet/>
      <dgm:spPr/>
      <dgm:t>
        <a:bodyPr/>
        <a:lstStyle/>
        <a:p>
          <a:endParaRPr lang="en-US"/>
        </a:p>
      </dgm:t>
    </dgm:pt>
    <dgm:pt modelId="{0CFFE222-2337-48F9-906D-B2028C7F613A}" type="sibTrans" cxnId="{1F6E37C3-1B3D-4610-AE70-2700D755ED20}">
      <dgm:prSet/>
      <dgm:spPr/>
      <dgm:t>
        <a:bodyPr/>
        <a:lstStyle/>
        <a:p>
          <a:endParaRPr lang="en-US"/>
        </a:p>
      </dgm:t>
    </dgm:pt>
    <dgm:pt modelId="{A8749B3A-3333-4FCE-B89C-6757A8310EFA}">
      <dgm:prSet/>
      <dgm:spPr/>
      <dgm:t>
        <a:bodyPr/>
        <a:lstStyle/>
        <a:p>
          <a:r>
            <a:rPr lang="en-US"/>
            <a:t>Primary data collected: caterpillar abundance, foliage-foraging arthropod biomass, protein/lipid content of arthropods, bird plot counts</a:t>
          </a:r>
        </a:p>
      </dgm:t>
    </dgm:pt>
    <dgm:pt modelId="{7BD031EF-8BC2-4D93-AF19-16D3A3FF5D53}" type="parTrans" cxnId="{A79CFAF0-0E18-4BE3-90BE-4014C3355012}">
      <dgm:prSet/>
      <dgm:spPr/>
      <dgm:t>
        <a:bodyPr/>
        <a:lstStyle/>
        <a:p>
          <a:endParaRPr lang="en-US"/>
        </a:p>
      </dgm:t>
    </dgm:pt>
    <dgm:pt modelId="{318C9C15-F825-4757-B864-598FE0AED288}" type="sibTrans" cxnId="{A79CFAF0-0E18-4BE3-90BE-4014C3355012}">
      <dgm:prSet/>
      <dgm:spPr/>
      <dgm:t>
        <a:bodyPr/>
        <a:lstStyle/>
        <a:p>
          <a:endParaRPr lang="en-US"/>
        </a:p>
      </dgm:t>
    </dgm:pt>
    <dgm:pt modelId="{29F23AD5-860E-47A8-B782-99FE8DB2C169}">
      <dgm:prSet/>
      <dgm:spPr/>
      <dgm:t>
        <a:bodyPr/>
        <a:lstStyle/>
        <a:p>
          <a:r>
            <a:rPr lang="en-US"/>
            <a:t>Opportunistic data collected: Caterpillar species IDs, protein/lipid content of bird blood samples</a:t>
          </a:r>
        </a:p>
      </dgm:t>
    </dgm:pt>
    <dgm:pt modelId="{05DE584D-0C10-4E0B-8819-57B693EAD971}" type="parTrans" cxnId="{2DE8EE48-07AB-41DB-9D61-DC3189236BF3}">
      <dgm:prSet/>
      <dgm:spPr/>
      <dgm:t>
        <a:bodyPr/>
        <a:lstStyle/>
        <a:p>
          <a:endParaRPr lang="en-US"/>
        </a:p>
      </dgm:t>
    </dgm:pt>
    <dgm:pt modelId="{4821A668-5FF5-4C3C-A402-5E452D29232A}" type="sibTrans" cxnId="{2DE8EE48-07AB-41DB-9D61-DC3189236BF3}">
      <dgm:prSet/>
      <dgm:spPr/>
      <dgm:t>
        <a:bodyPr/>
        <a:lstStyle/>
        <a:p>
          <a:endParaRPr lang="en-US"/>
        </a:p>
      </dgm:t>
    </dgm:pt>
    <dgm:pt modelId="{F4D3D1BA-44CA-4D7E-B59B-07F79FC5EE77}" type="pres">
      <dgm:prSet presAssocID="{E227C00B-631B-46C0-A82B-6EF9632FAD12}" presName="Name0" presStyleCnt="0">
        <dgm:presLayoutVars>
          <dgm:dir/>
          <dgm:resizeHandles val="exact"/>
        </dgm:presLayoutVars>
      </dgm:prSet>
      <dgm:spPr/>
    </dgm:pt>
    <dgm:pt modelId="{DA1D6566-0C0B-48E0-B0B7-85114E24E8CF}" type="pres">
      <dgm:prSet presAssocID="{3DF1A093-BFC6-41E8-B983-4CD980809071}" presName="node" presStyleLbl="node1" presStyleIdx="0" presStyleCnt="5">
        <dgm:presLayoutVars>
          <dgm:bulletEnabled val="1"/>
        </dgm:presLayoutVars>
      </dgm:prSet>
      <dgm:spPr/>
    </dgm:pt>
    <dgm:pt modelId="{F5238D31-965A-4CA6-A15A-139414DECED8}" type="pres">
      <dgm:prSet presAssocID="{CC041506-DB7E-4ABD-9776-F19C929CBE7E}" presName="sibTrans" presStyleLbl="sibTrans1D1" presStyleIdx="0" presStyleCnt="4"/>
      <dgm:spPr/>
    </dgm:pt>
    <dgm:pt modelId="{B5E42506-09C6-4D2E-8447-F3FCECD4A129}" type="pres">
      <dgm:prSet presAssocID="{CC041506-DB7E-4ABD-9776-F19C929CBE7E}" presName="connectorText" presStyleLbl="sibTrans1D1" presStyleIdx="0" presStyleCnt="4"/>
      <dgm:spPr/>
    </dgm:pt>
    <dgm:pt modelId="{99D05D9A-ED64-44CF-BE5B-86EB4ED157B0}" type="pres">
      <dgm:prSet presAssocID="{24FE24DF-F608-483F-9F07-6345C789D18B}" presName="node" presStyleLbl="node1" presStyleIdx="1" presStyleCnt="5">
        <dgm:presLayoutVars>
          <dgm:bulletEnabled val="1"/>
        </dgm:presLayoutVars>
      </dgm:prSet>
      <dgm:spPr/>
    </dgm:pt>
    <dgm:pt modelId="{24DE39B3-6CF0-438F-845A-44AC6BED4C4A}" type="pres">
      <dgm:prSet presAssocID="{0CA4312C-00B3-4221-9AE2-0B1F22B4E38B}" presName="sibTrans" presStyleLbl="sibTrans1D1" presStyleIdx="1" presStyleCnt="4"/>
      <dgm:spPr/>
    </dgm:pt>
    <dgm:pt modelId="{1F49BECD-762F-405B-9C9C-0E6776A94DD2}" type="pres">
      <dgm:prSet presAssocID="{0CA4312C-00B3-4221-9AE2-0B1F22B4E38B}" presName="connectorText" presStyleLbl="sibTrans1D1" presStyleIdx="1" presStyleCnt="4"/>
      <dgm:spPr/>
    </dgm:pt>
    <dgm:pt modelId="{4A09ACC1-4328-4227-BB3D-44EE4D2DA818}" type="pres">
      <dgm:prSet presAssocID="{DC698894-C3B4-4B2B-956E-F7FF97002869}" presName="node" presStyleLbl="node1" presStyleIdx="2" presStyleCnt="5">
        <dgm:presLayoutVars>
          <dgm:bulletEnabled val="1"/>
        </dgm:presLayoutVars>
      </dgm:prSet>
      <dgm:spPr/>
    </dgm:pt>
    <dgm:pt modelId="{B25661E0-0836-4F90-86D7-C878E1718EB4}" type="pres">
      <dgm:prSet presAssocID="{0CFFE222-2337-48F9-906D-B2028C7F613A}" presName="sibTrans" presStyleLbl="sibTrans1D1" presStyleIdx="2" presStyleCnt="4"/>
      <dgm:spPr/>
    </dgm:pt>
    <dgm:pt modelId="{EB2400C9-148C-4DB9-AB9D-7C80E330EC01}" type="pres">
      <dgm:prSet presAssocID="{0CFFE222-2337-48F9-906D-B2028C7F613A}" presName="connectorText" presStyleLbl="sibTrans1D1" presStyleIdx="2" presStyleCnt="4"/>
      <dgm:spPr/>
    </dgm:pt>
    <dgm:pt modelId="{671461B1-886E-4C87-909F-17DD00560F45}" type="pres">
      <dgm:prSet presAssocID="{A8749B3A-3333-4FCE-B89C-6757A8310EFA}" presName="node" presStyleLbl="node1" presStyleIdx="3" presStyleCnt="5">
        <dgm:presLayoutVars>
          <dgm:bulletEnabled val="1"/>
        </dgm:presLayoutVars>
      </dgm:prSet>
      <dgm:spPr/>
    </dgm:pt>
    <dgm:pt modelId="{BA446A2F-F603-40DC-BB88-B20D56E23B1A}" type="pres">
      <dgm:prSet presAssocID="{318C9C15-F825-4757-B864-598FE0AED288}" presName="sibTrans" presStyleLbl="sibTrans1D1" presStyleIdx="3" presStyleCnt="4"/>
      <dgm:spPr/>
    </dgm:pt>
    <dgm:pt modelId="{E469C4AB-4B97-46E6-A31D-92F7964F4AC7}" type="pres">
      <dgm:prSet presAssocID="{318C9C15-F825-4757-B864-598FE0AED288}" presName="connectorText" presStyleLbl="sibTrans1D1" presStyleIdx="3" presStyleCnt="4"/>
      <dgm:spPr/>
    </dgm:pt>
    <dgm:pt modelId="{148EB54A-DAEA-4CAB-8BFC-96F40E428675}" type="pres">
      <dgm:prSet presAssocID="{29F23AD5-860E-47A8-B782-99FE8DB2C169}" presName="node" presStyleLbl="node1" presStyleIdx="4" presStyleCnt="5">
        <dgm:presLayoutVars>
          <dgm:bulletEnabled val="1"/>
        </dgm:presLayoutVars>
      </dgm:prSet>
      <dgm:spPr/>
    </dgm:pt>
  </dgm:ptLst>
  <dgm:cxnLst>
    <dgm:cxn modelId="{35963B03-2363-4E7E-B4AA-04FE6C7BAEF5}" type="presOf" srcId="{A8749B3A-3333-4FCE-B89C-6757A8310EFA}" destId="{671461B1-886E-4C87-909F-17DD00560F45}" srcOrd="0" destOrd="0" presId="urn:microsoft.com/office/officeart/2016/7/layout/RepeatingBendingProcessNew"/>
    <dgm:cxn modelId="{E2524A05-30BB-4B4D-8F5E-3293DA635743}" type="presOf" srcId="{29F23AD5-860E-47A8-B782-99FE8DB2C169}" destId="{148EB54A-DAEA-4CAB-8BFC-96F40E428675}" srcOrd="0" destOrd="0" presId="urn:microsoft.com/office/officeart/2016/7/layout/RepeatingBendingProcessNew"/>
    <dgm:cxn modelId="{F5AFDC26-7B97-4906-8153-A5289CDBC67D}" type="presOf" srcId="{E227C00B-631B-46C0-A82B-6EF9632FAD12}" destId="{F4D3D1BA-44CA-4D7E-B59B-07F79FC5EE77}" srcOrd="0" destOrd="0" presId="urn:microsoft.com/office/officeart/2016/7/layout/RepeatingBendingProcessNew"/>
    <dgm:cxn modelId="{94A35B2A-63A7-43C3-8046-9F7DEFDE5608}" type="presOf" srcId="{318C9C15-F825-4757-B864-598FE0AED288}" destId="{BA446A2F-F603-40DC-BB88-B20D56E23B1A}" srcOrd="0" destOrd="0" presId="urn:microsoft.com/office/officeart/2016/7/layout/RepeatingBendingProcessNew"/>
    <dgm:cxn modelId="{8F96AF31-A964-4BE8-8560-DCC1FDBA0A0D}" type="presOf" srcId="{CC041506-DB7E-4ABD-9776-F19C929CBE7E}" destId="{B5E42506-09C6-4D2E-8447-F3FCECD4A129}" srcOrd="1" destOrd="0" presId="urn:microsoft.com/office/officeart/2016/7/layout/RepeatingBendingProcessNew"/>
    <dgm:cxn modelId="{858BC168-1C42-42E7-B27F-2D29A880D738}" type="presOf" srcId="{0CA4312C-00B3-4221-9AE2-0B1F22B4E38B}" destId="{24DE39B3-6CF0-438F-845A-44AC6BED4C4A}" srcOrd="0" destOrd="0" presId="urn:microsoft.com/office/officeart/2016/7/layout/RepeatingBendingProcessNew"/>
    <dgm:cxn modelId="{2DE8EE48-07AB-41DB-9D61-DC3189236BF3}" srcId="{E227C00B-631B-46C0-A82B-6EF9632FAD12}" destId="{29F23AD5-860E-47A8-B782-99FE8DB2C169}" srcOrd="4" destOrd="0" parTransId="{05DE584D-0C10-4E0B-8819-57B693EAD971}" sibTransId="{4821A668-5FF5-4C3C-A402-5E452D29232A}"/>
    <dgm:cxn modelId="{B17D2769-5727-41E1-B682-75622ADBEB1B}" type="presOf" srcId="{318C9C15-F825-4757-B864-598FE0AED288}" destId="{E469C4AB-4B97-46E6-A31D-92F7964F4AC7}" srcOrd="1" destOrd="0" presId="urn:microsoft.com/office/officeart/2016/7/layout/RepeatingBendingProcessNew"/>
    <dgm:cxn modelId="{5A3E2B6D-B5B0-4FC6-AF7C-F8B0D16E56BA}" srcId="{E227C00B-631B-46C0-A82B-6EF9632FAD12}" destId="{3DF1A093-BFC6-41E8-B983-4CD980809071}" srcOrd="0" destOrd="0" parTransId="{0502D232-B632-45FE-AAB1-B2CB038259E2}" sibTransId="{CC041506-DB7E-4ABD-9776-F19C929CBE7E}"/>
    <dgm:cxn modelId="{69E6626E-C29A-485B-B816-2DEBDE3DF22B}" type="presOf" srcId="{CC041506-DB7E-4ABD-9776-F19C929CBE7E}" destId="{F5238D31-965A-4CA6-A15A-139414DECED8}" srcOrd="0" destOrd="0" presId="urn:microsoft.com/office/officeart/2016/7/layout/RepeatingBendingProcessNew"/>
    <dgm:cxn modelId="{3793A76F-170A-4DD2-BD1C-47BC0762B78B}" type="presOf" srcId="{24FE24DF-F608-483F-9F07-6345C789D18B}" destId="{99D05D9A-ED64-44CF-BE5B-86EB4ED157B0}" srcOrd="0" destOrd="0" presId="urn:microsoft.com/office/officeart/2016/7/layout/RepeatingBendingProcessNew"/>
    <dgm:cxn modelId="{75CFF0B9-5664-4566-844F-66AB706D3BCF}" type="presOf" srcId="{0CFFE222-2337-48F9-906D-B2028C7F613A}" destId="{EB2400C9-148C-4DB9-AB9D-7C80E330EC01}" srcOrd="1" destOrd="0" presId="urn:microsoft.com/office/officeart/2016/7/layout/RepeatingBendingProcessNew"/>
    <dgm:cxn modelId="{E440E5BC-E537-41A0-951A-4146B84FCB35}" type="presOf" srcId="{3DF1A093-BFC6-41E8-B983-4CD980809071}" destId="{DA1D6566-0C0B-48E0-B0B7-85114E24E8CF}" srcOrd="0" destOrd="0" presId="urn:microsoft.com/office/officeart/2016/7/layout/RepeatingBendingProcessNew"/>
    <dgm:cxn modelId="{1F6E37C3-1B3D-4610-AE70-2700D755ED20}" srcId="{E227C00B-631B-46C0-A82B-6EF9632FAD12}" destId="{DC698894-C3B4-4B2B-956E-F7FF97002869}" srcOrd="2" destOrd="0" parTransId="{71977081-D4C8-48C1-A287-9E0E37270731}" sibTransId="{0CFFE222-2337-48F9-906D-B2028C7F613A}"/>
    <dgm:cxn modelId="{0B0D2FD1-DDC6-442B-BD6B-E8551D8B064C}" type="presOf" srcId="{0CA4312C-00B3-4221-9AE2-0B1F22B4E38B}" destId="{1F49BECD-762F-405B-9C9C-0E6776A94DD2}" srcOrd="1" destOrd="0" presId="urn:microsoft.com/office/officeart/2016/7/layout/RepeatingBendingProcessNew"/>
    <dgm:cxn modelId="{513D3BE6-1433-4AD3-B61E-5B1D509B9010}" type="presOf" srcId="{DC698894-C3B4-4B2B-956E-F7FF97002869}" destId="{4A09ACC1-4328-4227-BB3D-44EE4D2DA818}" srcOrd="0" destOrd="0" presId="urn:microsoft.com/office/officeart/2016/7/layout/RepeatingBendingProcessNew"/>
    <dgm:cxn modelId="{9395D9E9-B4D4-403F-9D59-1493BC4041D4}" type="presOf" srcId="{0CFFE222-2337-48F9-906D-B2028C7F613A}" destId="{B25661E0-0836-4F90-86D7-C878E1718EB4}" srcOrd="0" destOrd="0" presId="urn:microsoft.com/office/officeart/2016/7/layout/RepeatingBendingProcessNew"/>
    <dgm:cxn modelId="{A81B22ED-6FC7-48CB-AD3F-C3C473669501}" srcId="{E227C00B-631B-46C0-A82B-6EF9632FAD12}" destId="{24FE24DF-F608-483F-9F07-6345C789D18B}" srcOrd="1" destOrd="0" parTransId="{6724F9AF-9A52-47CF-A222-E71FA0AB6682}" sibTransId="{0CA4312C-00B3-4221-9AE2-0B1F22B4E38B}"/>
    <dgm:cxn modelId="{A79CFAF0-0E18-4BE3-90BE-4014C3355012}" srcId="{E227C00B-631B-46C0-A82B-6EF9632FAD12}" destId="{A8749B3A-3333-4FCE-B89C-6757A8310EFA}" srcOrd="3" destOrd="0" parTransId="{7BD031EF-8BC2-4D93-AF19-16D3A3FF5D53}" sibTransId="{318C9C15-F825-4757-B864-598FE0AED288}"/>
    <dgm:cxn modelId="{6C1010FF-96BD-47AC-BBCE-5CFB07659D92}" type="presParOf" srcId="{F4D3D1BA-44CA-4D7E-B59B-07F79FC5EE77}" destId="{DA1D6566-0C0B-48E0-B0B7-85114E24E8CF}" srcOrd="0" destOrd="0" presId="urn:microsoft.com/office/officeart/2016/7/layout/RepeatingBendingProcessNew"/>
    <dgm:cxn modelId="{89DF2DCD-BD29-4EE6-BB1D-1B8A1F0F9E95}" type="presParOf" srcId="{F4D3D1BA-44CA-4D7E-B59B-07F79FC5EE77}" destId="{F5238D31-965A-4CA6-A15A-139414DECED8}" srcOrd="1" destOrd="0" presId="urn:microsoft.com/office/officeart/2016/7/layout/RepeatingBendingProcessNew"/>
    <dgm:cxn modelId="{C92EAAB5-0E09-48BB-85F4-5C64D6526217}" type="presParOf" srcId="{F5238D31-965A-4CA6-A15A-139414DECED8}" destId="{B5E42506-09C6-4D2E-8447-F3FCECD4A129}" srcOrd="0" destOrd="0" presId="urn:microsoft.com/office/officeart/2016/7/layout/RepeatingBendingProcessNew"/>
    <dgm:cxn modelId="{75DC9AD1-261B-4177-8DD6-B3C019DAB84A}" type="presParOf" srcId="{F4D3D1BA-44CA-4D7E-B59B-07F79FC5EE77}" destId="{99D05D9A-ED64-44CF-BE5B-86EB4ED157B0}" srcOrd="2" destOrd="0" presId="urn:microsoft.com/office/officeart/2016/7/layout/RepeatingBendingProcessNew"/>
    <dgm:cxn modelId="{7E8D833A-D743-4D96-91DE-CAC639D199AD}" type="presParOf" srcId="{F4D3D1BA-44CA-4D7E-B59B-07F79FC5EE77}" destId="{24DE39B3-6CF0-438F-845A-44AC6BED4C4A}" srcOrd="3" destOrd="0" presId="urn:microsoft.com/office/officeart/2016/7/layout/RepeatingBendingProcessNew"/>
    <dgm:cxn modelId="{A156472D-C04D-4A30-9924-BEF2496DBB3F}" type="presParOf" srcId="{24DE39B3-6CF0-438F-845A-44AC6BED4C4A}" destId="{1F49BECD-762F-405B-9C9C-0E6776A94DD2}" srcOrd="0" destOrd="0" presId="urn:microsoft.com/office/officeart/2016/7/layout/RepeatingBendingProcessNew"/>
    <dgm:cxn modelId="{DE3FACCE-C66B-40A0-A104-E0C445C8B9C9}" type="presParOf" srcId="{F4D3D1BA-44CA-4D7E-B59B-07F79FC5EE77}" destId="{4A09ACC1-4328-4227-BB3D-44EE4D2DA818}" srcOrd="4" destOrd="0" presId="urn:microsoft.com/office/officeart/2016/7/layout/RepeatingBendingProcessNew"/>
    <dgm:cxn modelId="{2B76734B-66D6-4A27-99F0-9F391C719A0B}" type="presParOf" srcId="{F4D3D1BA-44CA-4D7E-B59B-07F79FC5EE77}" destId="{B25661E0-0836-4F90-86D7-C878E1718EB4}" srcOrd="5" destOrd="0" presId="urn:microsoft.com/office/officeart/2016/7/layout/RepeatingBendingProcessNew"/>
    <dgm:cxn modelId="{BBFC81C4-0ED2-49A0-BD3F-218136D80A57}" type="presParOf" srcId="{B25661E0-0836-4F90-86D7-C878E1718EB4}" destId="{EB2400C9-148C-4DB9-AB9D-7C80E330EC01}" srcOrd="0" destOrd="0" presId="urn:microsoft.com/office/officeart/2016/7/layout/RepeatingBendingProcessNew"/>
    <dgm:cxn modelId="{557657A5-0166-4AA8-8F84-966F7778652A}" type="presParOf" srcId="{F4D3D1BA-44CA-4D7E-B59B-07F79FC5EE77}" destId="{671461B1-886E-4C87-909F-17DD00560F45}" srcOrd="6" destOrd="0" presId="urn:microsoft.com/office/officeart/2016/7/layout/RepeatingBendingProcessNew"/>
    <dgm:cxn modelId="{045E8E8E-BBBD-4728-969E-9CE9ABC73520}" type="presParOf" srcId="{F4D3D1BA-44CA-4D7E-B59B-07F79FC5EE77}" destId="{BA446A2F-F603-40DC-BB88-B20D56E23B1A}" srcOrd="7" destOrd="0" presId="urn:microsoft.com/office/officeart/2016/7/layout/RepeatingBendingProcessNew"/>
    <dgm:cxn modelId="{91521130-A9B8-4526-9462-E1926883C69F}" type="presParOf" srcId="{BA446A2F-F603-40DC-BB88-B20D56E23B1A}" destId="{E469C4AB-4B97-46E6-A31D-92F7964F4AC7}" srcOrd="0" destOrd="0" presId="urn:microsoft.com/office/officeart/2016/7/layout/RepeatingBendingProcessNew"/>
    <dgm:cxn modelId="{5B252E9B-6534-400B-BAE2-E98AA7068A30}" type="presParOf" srcId="{F4D3D1BA-44CA-4D7E-B59B-07F79FC5EE77}" destId="{148EB54A-DAEA-4CAB-8BFC-96F40E428675}" srcOrd="8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4F99AED-D129-4EDA-A5F5-562C27339C21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8C22B0CB-5405-4C4F-8BC8-337EBFCC0901}">
      <dgm:prSet/>
      <dgm:spPr/>
      <dgm:t>
        <a:bodyPr/>
        <a:lstStyle/>
        <a:p>
          <a:r>
            <a:rPr lang="en-US"/>
            <a:t>Three full time folks (Wales as postdoc lead, two paid summer interns)</a:t>
          </a:r>
        </a:p>
      </dgm:t>
    </dgm:pt>
    <dgm:pt modelId="{401F3B51-A0A1-4A1D-A287-67BAA086E508}" type="parTrans" cxnId="{8595B752-91D2-4B94-AA78-ACDF06E6D01F}">
      <dgm:prSet/>
      <dgm:spPr/>
      <dgm:t>
        <a:bodyPr/>
        <a:lstStyle/>
        <a:p>
          <a:endParaRPr lang="en-US"/>
        </a:p>
      </dgm:t>
    </dgm:pt>
    <dgm:pt modelId="{3802CA90-20DB-4048-8855-225B3691C4AF}" type="sibTrans" cxnId="{8595B752-91D2-4B94-AA78-ACDF06E6D01F}">
      <dgm:prSet/>
      <dgm:spPr/>
      <dgm:t>
        <a:bodyPr/>
        <a:lstStyle/>
        <a:p>
          <a:endParaRPr lang="en-US"/>
        </a:p>
      </dgm:t>
    </dgm:pt>
    <dgm:pt modelId="{2E258B82-9492-4CFE-96C9-0194034A2DEB}">
      <dgm:prSet/>
      <dgm:spPr/>
      <dgm:t>
        <a:bodyPr/>
        <a:lstStyle/>
        <a:p>
          <a:r>
            <a:rPr lang="en-US"/>
            <a:t>Two folks who can help during crunch time (Chad and Rob)</a:t>
          </a:r>
        </a:p>
      </dgm:t>
    </dgm:pt>
    <dgm:pt modelId="{B1452488-D821-4FA1-BE0B-1B006E7D9295}" type="parTrans" cxnId="{0DF90164-7C82-4AE6-A8F9-A63DF82BAB7A}">
      <dgm:prSet/>
      <dgm:spPr/>
      <dgm:t>
        <a:bodyPr/>
        <a:lstStyle/>
        <a:p>
          <a:endParaRPr lang="en-US"/>
        </a:p>
      </dgm:t>
    </dgm:pt>
    <dgm:pt modelId="{68D533E9-D979-4599-AB5D-B58D7EEE2749}" type="sibTrans" cxnId="{0DF90164-7C82-4AE6-A8F9-A63DF82BAB7A}">
      <dgm:prSet/>
      <dgm:spPr/>
      <dgm:t>
        <a:bodyPr/>
        <a:lstStyle/>
        <a:p>
          <a:endParaRPr lang="en-US"/>
        </a:p>
      </dgm:t>
    </dgm:pt>
    <dgm:pt modelId="{6F0DF62D-9273-415C-A107-BCB7EDAE98EC}">
      <dgm:prSet/>
      <dgm:spPr/>
      <dgm:t>
        <a:bodyPr/>
        <a:lstStyle/>
        <a:p>
          <a:r>
            <a:rPr lang="en-US"/>
            <a:t>Volunteers and staff collaborators through Audubon and Great Hollow </a:t>
          </a:r>
        </a:p>
      </dgm:t>
    </dgm:pt>
    <dgm:pt modelId="{93F9204F-08BB-4FCD-9056-FA9F7CF530BF}" type="parTrans" cxnId="{7BC96DB2-EDF8-46A8-A2BB-F898E199C3F1}">
      <dgm:prSet/>
      <dgm:spPr/>
      <dgm:t>
        <a:bodyPr/>
        <a:lstStyle/>
        <a:p>
          <a:endParaRPr lang="en-US"/>
        </a:p>
      </dgm:t>
    </dgm:pt>
    <dgm:pt modelId="{3BEE6C0F-3640-4C7D-AFE5-73E6148D2F58}" type="sibTrans" cxnId="{7BC96DB2-EDF8-46A8-A2BB-F898E199C3F1}">
      <dgm:prSet/>
      <dgm:spPr/>
      <dgm:t>
        <a:bodyPr/>
        <a:lstStyle/>
        <a:p>
          <a:endParaRPr lang="en-US"/>
        </a:p>
      </dgm:t>
    </dgm:pt>
    <dgm:pt modelId="{BAF66442-1CA5-48FE-835F-480285E2B10D}">
      <dgm:prSet/>
      <dgm:spPr/>
      <dgm:t>
        <a:bodyPr/>
        <a:lstStyle/>
        <a:p>
          <a:r>
            <a:rPr lang="en-US"/>
            <a:t>These folks can help scouting for sites and trees, bird plot counts</a:t>
          </a:r>
        </a:p>
      </dgm:t>
    </dgm:pt>
    <dgm:pt modelId="{4574ED5B-FADC-44BF-9379-3E74B48FC453}" type="parTrans" cxnId="{9DA16E0A-D3AE-4C5B-96C7-68738679C962}">
      <dgm:prSet/>
      <dgm:spPr/>
      <dgm:t>
        <a:bodyPr/>
        <a:lstStyle/>
        <a:p>
          <a:endParaRPr lang="en-US"/>
        </a:p>
      </dgm:t>
    </dgm:pt>
    <dgm:pt modelId="{87B3E4A3-5013-4A2B-9F9E-458878C62AFB}" type="sibTrans" cxnId="{9DA16E0A-D3AE-4C5B-96C7-68738679C962}">
      <dgm:prSet/>
      <dgm:spPr/>
      <dgm:t>
        <a:bodyPr/>
        <a:lstStyle/>
        <a:p>
          <a:endParaRPr lang="en-US"/>
        </a:p>
      </dgm:t>
    </dgm:pt>
    <dgm:pt modelId="{61533444-3BE5-43E2-9542-79784CE81B76}">
      <dgm:prSet/>
      <dgm:spPr/>
      <dgm:t>
        <a:bodyPr/>
        <a:lstStyle/>
        <a:p>
          <a:r>
            <a:rPr lang="en-US"/>
            <a:t>Lab space at Great Hollow to process samples and nearby collaborators to run some protein/lipid analyses afterwards</a:t>
          </a:r>
        </a:p>
      </dgm:t>
    </dgm:pt>
    <dgm:pt modelId="{BCDF655B-A508-465E-9101-A35A71CF8A3F}" type="parTrans" cxnId="{394FC839-19B9-496B-97A8-512C68E28984}">
      <dgm:prSet/>
      <dgm:spPr/>
      <dgm:t>
        <a:bodyPr/>
        <a:lstStyle/>
        <a:p>
          <a:endParaRPr lang="en-US"/>
        </a:p>
      </dgm:t>
    </dgm:pt>
    <dgm:pt modelId="{6F44B31A-5DEB-4546-BB25-67E5CC722140}" type="sibTrans" cxnId="{394FC839-19B9-496B-97A8-512C68E28984}">
      <dgm:prSet/>
      <dgm:spPr/>
      <dgm:t>
        <a:bodyPr/>
        <a:lstStyle/>
        <a:p>
          <a:endParaRPr lang="en-US"/>
        </a:p>
      </dgm:t>
    </dgm:pt>
    <dgm:pt modelId="{32CDB5F4-2FA4-4923-9F17-E1BDF378DCAF}">
      <dgm:prSet/>
      <dgm:spPr/>
      <dgm:t>
        <a:bodyPr/>
        <a:lstStyle/>
        <a:p>
          <a:r>
            <a:rPr lang="en-US"/>
            <a:t>Singer lab for a fun field day?</a:t>
          </a:r>
        </a:p>
      </dgm:t>
    </dgm:pt>
    <dgm:pt modelId="{ED62151F-C39D-4004-AD2D-0AA4F5026B01}" type="parTrans" cxnId="{226734DF-3991-42FC-B3D1-50609EC61925}">
      <dgm:prSet/>
      <dgm:spPr/>
      <dgm:t>
        <a:bodyPr/>
        <a:lstStyle/>
        <a:p>
          <a:endParaRPr lang="en-US"/>
        </a:p>
      </dgm:t>
    </dgm:pt>
    <dgm:pt modelId="{E7C577CC-44E9-4682-A044-E82833BF7DA1}" type="sibTrans" cxnId="{226734DF-3991-42FC-B3D1-50609EC61925}">
      <dgm:prSet/>
      <dgm:spPr/>
      <dgm:t>
        <a:bodyPr/>
        <a:lstStyle/>
        <a:p>
          <a:endParaRPr lang="en-US"/>
        </a:p>
      </dgm:t>
    </dgm:pt>
    <dgm:pt modelId="{770E160D-54B2-4C42-8428-52889E08E17A}" type="pres">
      <dgm:prSet presAssocID="{84F99AED-D129-4EDA-A5F5-562C27339C21}" presName="diagram" presStyleCnt="0">
        <dgm:presLayoutVars>
          <dgm:dir/>
          <dgm:resizeHandles val="exact"/>
        </dgm:presLayoutVars>
      </dgm:prSet>
      <dgm:spPr/>
    </dgm:pt>
    <dgm:pt modelId="{AEFAE799-69B7-4E3D-881C-09404065CA0F}" type="pres">
      <dgm:prSet presAssocID="{8C22B0CB-5405-4C4F-8BC8-337EBFCC0901}" presName="node" presStyleLbl="node1" presStyleIdx="0" presStyleCnt="5">
        <dgm:presLayoutVars>
          <dgm:bulletEnabled val="1"/>
        </dgm:presLayoutVars>
      </dgm:prSet>
      <dgm:spPr/>
    </dgm:pt>
    <dgm:pt modelId="{CFC82227-118A-49AD-B7A8-90A0F8FFCCC5}" type="pres">
      <dgm:prSet presAssocID="{3802CA90-20DB-4048-8855-225B3691C4AF}" presName="sibTrans" presStyleCnt="0"/>
      <dgm:spPr/>
    </dgm:pt>
    <dgm:pt modelId="{6D5560E4-8203-4A31-BFBD-34855D4BF062}" type="pres">
      <dgm:prSet presAssocID="{2E258B82-9492-4CFE-96C9-0194034A2DEB}" presName="node" presStyleLbl="node1" presStyleIdx="1" presStyleCnt="5">
        <dgm:presLayoutVars>
          <dgm:bulletEnabled val="1"/>
        </dgm:presLayoutVars>
      </dgm:prSet>
      <dgm:spPr/>
    </dgm:pt>
    <dgm:pt modelId="{148349CE-DB4A-47FC-A469-53BED3D131B7}" type="pres">
      <dgm:prSet presAssocID="{68D533E9-D979-4599-AB5D-B58D7EEE2749}" presName="sibTrans" presStyleCnt="0"/>
      <dgm:spPr/>
    </dgm:pt>
    <dgm:pt modelId="{9F2FA024-0F4C-4B47-AC93-73027413BC44}" type="pres">
      <dgm:prSet presAssocID="{6F0DF62D-9273-415C-A107-BCB7EDAE98EC}" presName="node" presStyleLbl="node1" presStyleIdx="2" presStyleCnt="5">
        <dgm:presLayoutVars>
          <dgm:bulletEnabled val="1"/>
        </dgm:presLayoutVars>
      </dgm:prSet>
      <dgm:spPr/>
    </dgm:pt>
    <dgm:pt modelId="{95F47919-5A54-4973-8F0E-26C8F4A8973C}" type="pres">
      <dgm:prSet presAssocID="{3BEE6C0F-3640-4C7D-AFE5-73E6148D2F58}" presName="sibTrans" presStyleCnt="0"/>
      <dgm:spPr/>
    </dgm:pt>
    <dgm:pt modelId="{1815FAE6-4F6F-4E7C-9F01-C84257787426}" type="pres">
      <dgm:prSet presAssocID="{61533444-3BE5-43E2-9542-79784CE81B76}" presName="node" presStyleLbl="node1" presStyleIdx="3" presStyleCnt="5">
        <dgm:presLayoutVars>
          <dgm:bulletEnabled val="1"/>
        </dgm:presLayoutVars>
      </dgm:prSet>
      <dgm:spPr/>
    </dgm:pt>
    <dgm:pt modelId="{DCC41CBD-8C72-4BF3-B4B0-C5E4065925DA}" type="pres">
      <dgm:prSet presAssocID="{6F44B31A-5DEB-4546-BB25-67E5CC722140}" presName="sibTrans" presStyleCnt="0"/>
      <dgm:spPr/>
    </dgm:pt>
    <dgm:pt modelId="{A38AEB56-662C-47E3-A528-D05241C1A807}" type="pres">
      <dgm:prSet presAssocID="{32CDB5F4-2FA4-4923-9F17-E1BDF378DCAF}" presName="node" presStyleLbl="node1" presStyleIdx="4" presStyleCnt="5">
        <dgm:presLayoutVars>
          <dgm:bulletEnabled val="1"/>
        </dgm:presLayoutVars>
      </dgm:prSet>
      <dgm:spPr/>
    </dgm:pt>
  </dgm:ptLst>
  <dgm:cxnLst>
    <dgm:cxn modelId="{9DA16E0A-D3AE-4C5B-96C7-68738679C962}" srcId="{6F0DF62D-9273-415C-A107-BCB7EDAE98EC}" destId="{BAF66442-1CA5-48FE-835F-480285E2B10D}" srcOrd="0" destOrd="0" parTransId="{4574ED5B-FADC-44BF-9379-3E74B48FC453}" sibTransId="{87B3E4A3-5013-4A2B-9F9E-458878C62AFB}"/>
    <dgm:cxn modelId="{65CED620-5B7C-4B03-8532-540FEC33344B}" type="presOf" srcId="{84F99AED-D129-4EDA-A5F5-562C27339C21}" destId="{770E160D-54B2-4C42-8428-52889E08E17A}" srcOrd="0" destOrd="0" presId="urn:microsoft.com/office/officeart/2005/8/layout/default"/>
    <dgm:cxn modelId="{CA348F38-0CEB-49D5-94EE-4E37DD471F1C}" type="presOf" srcId="{61533444-3BE5-43E2-9542-79784CE81B76}" destId="{1815FAE6-4F6F-4E7C-9F01-C84257787426}" srcOrd="0" destOrd="0" presId="urn:microsoft.com/office/officeart/2005/8/layout/default"/>
    <dgm:cxn modelId="{394FC839-19B9-496B-97A8-512C68E28984}" srcId="{84F99AED-D129-4EDA-A5F5-562C27339C21}" destId="{61533444-3BE5-43E2-9542-79784CE81B76}" srcOrd="3" destOrd="0" parTransId="{BCDF655B-A508-465E-9101-A35A71CF8A3F}" sibTransId="{6F44B31A-5DEB-4546-BB25-67E5CC722140}"/>
    <dgm:cxn modelId="{0DF90164-7C82-4AE6-A8F9-A63DF82BAB7A}" srcId="{84F99AED-D129-4EDA-A5F5-562C27339C21}" destId="{2E258B82-9492-4CFE-96C9-0194034A2DEB}" srcOrd="1" destOrd="0" parTransId="{B1452488-D821-4FA1-BE0B-1B006E7D9295}" sibTransId="{68D533E9-D979-4599-AB5D-B58D7EEE2749}"/>
    <dgm:cxn modelId="{8595B752-91D2-4B94-AA78-ACDF06E6D01F}" srcId="{84F99AED-D129-4EDA-A5F5-562C27339C21}" destId="{8C22B0CB-5405-4C4F-8BC8-337EBFCC0901}" srcOrd="0" destOrd="0" parTransId="{401F3B51-A0A1-4A1D-A287-67BAA086E508}" sibTransId="{3802CA90-20DB-4048-8855-225B3691C4AF}"/>
    <dgm:cxn modelId="{65B0CD53-FA73-4E66-8A5C-7385D0F7F9D6}" type="presOf" srcId="{8C22B0CB-5405-4C4F-8BC8-337EBFCC0901}" destId="{AEFAE799-69B7-4E3D-881C-09404065CA0F}" srcOrd="0" destOrd="0" presId="urn:microsoft.com/office/officeart/2005/8/layout/default"/>
    <dgm:cxn modelId="{69CE9586-DA99-4C52-8F35-9ED449BF7104}" type="presOf" srcId="{BAF66442-1CA5-48FE-835F-480285E2B10D}" destId="{9F2FA024-0F4C-4B47-AC93-73027413BC44}" srcOrd="0" destOrd="1" presId="urn:microsoft.com/office/officeart/2005/8/layout/default"/>
    <dgm:cxn modelId="{7BC96DB2-EDF8-46A8-A2BB-F898E199C3F1}" srcId="{84F99AED-D129-4EDA-A5F5-562C27339C21}" destId="{6F0DF62D-9273-415C-A107-BCB7EDAE98EC}" srcOrd="2" destOrd="0" parTransId="{93F9204F-08BB-4FCD-9056-FA9F7CF530BF}" sibTransId="{3BEE6C0F-3640-4C7D-AFE5-73E6148D2F58}"/>
    <dgm:cxn modelId="{226734DF-3991-42FC-B3D1-50609EC61925}" srcId="{84F99AED-D129-4EDA-A5F5-562C27339C21}" destId="{32CDB5F4-2FA4-4923-9F17-E1BDF378DCAF}" srcOrd="4" destOrd="0" parTransId="{ED62151F-C39D-4004-AD2D-0AA4F5026B01}" sibTransId="{E7C577CC-44E9-4682-A044-E82833BF7DA1}"/>
    <dgm:cxn modelId="{8576FFE9-7672-4D3F-9412-84001FC7B56E}" type="presOf" srcId="{32CDB5F4-2FA4-4923-9F17-E1BDF378DCAF}" destId="{A38AEB56-662C-47E3-A528-D05241C1A807}" srcOrd="0" destOrd="0" presId="urn:microsoft.com/office/officeart/2005/8/layout/default"/>
    <dgm:cxn modelId="{DD7261ED-EC92-456E-A721-1AE72FE33352}" type="presOf" srcId="{6F0DF62D-9273-415C-A107-BCB7EDAE98EC}" destId="{9F2FA024-0F4C-4B47-AC93-73027413BC44}" srcOrd="0" destOrd="0" presId="urn:microsoft.com/office/officeart/2005/8/layout/default"/>
    <dgm:cxn modelId="{749A79F4-5260-4519-A644-8611A4B1C403}" type="presOf" srcId="{2E258B82-9492-4CFE-96C9-0194034A2DEB}" destId="{6D5560E4-8203-4A31-BFBD-34855D4BF062}" srcOrd="0" destOrd="0" presId="urn:microsoft.com/office/officeart/2005/8/layout/default"/>
    <dgm:cxn modelId="{B311A2BF-0439-404A-AAFE-6AFA285BBA1B}" type="presParOf" srcId="{770E160D-54B2-4C42-8428-52889E08E17A}" destId="{AEFAE799-69B7-4E3D-881C-09404065CA0F}" srcOrd="0" destOrd="0" presId="urn:microsoft.com/office/officeart/2005/8/layout/default"/>
    <dgm:cxn modelId="{A930C8A6-482C-48EA-8013-9AE9DFDEF3FC}" type="presParOf" srcId="{770E160D-54B2-4C42-8428-52889E08E17A}" destId="{CFC82227-118A-49AD-B7A8-90A0F8FFCCC5}" srcOrd="1" destOrd="0" presId="urn:microsoft.com/office/officeart/2005/8/layout/default"/>
    <dgm:cxn modelId="{1DB632F2-2F30-46C8-A7E5-B03E7F5B3DEE}" type="presParOf" srcId="{770E160D-54B2-4C42-8428-52889E08E17A}" destId="{6D5560E4-8203-4A31-BFBD-34855D4BF062}" srcOrd="2" destOrd="0" presId="urn:microsoft.com/office/officeart/2005/8/layout/default"/>
    <dgm:cxn modelId="{456839A2-0BC4-44A1-B4EA-254C483BD6D9}" type="presParOf" srcId="{770E160D-54B2-4C42-8428-52889E08E17A}" destId="{148349CE-DB4A-47FC-A469-53BED3D131B7}" srcOrd="3" destOrd="0" presId="urn:microsoft.com/office/officeart/2005/8/layout/default"/>
    <dgm:cxn modelId="{764E5EE5-ADD2-47EC-9828-9685EEE9193B}" type="presParOf" srcId="{770E160D-54B2-4C42-8428-52889E08E17A}" destId="{9F2FA024-0F4C-4B47-AC93-73027413BC44}" srcOrd="4" destOrd="0" presId="urn:microsoft.com/office/officeart/2005/8/layout/default"/>
    <dgm:cxn modelId="{4FE7D790-4551-4AD6-9028-A6576A2B79D1}" type="presParOf" srcId="{770E160D-54B2-4C42-8428-52889E08E17A}" destId="{95F47919-5A54-4973-8F0E-26C8F4A8973C}" srcOrd="5" destOrd="0" presId="urn:microsoft.com/office/officeart/2005/8/layout/default"/>
    <dgm:cxn modelId="{C8E2A723-445E-434F-9B1C-6CB54D61BC6F}" type="presParOf" srcId="{770E160D-54B2-4C42-8428-52889E08E17A}" destId="{1815FAE6-4F6F-4E7C-9F01-C84257787426}" srcOrd="6" destOrd="0" presId="urn:microsoft.com/office/officeart/2005/8/layout/default"/>
    <dgm:cxn modelId="{D3462FCE-4403-4E65-96E0-26D7F75AB59E}" type="presParOf" srcId="{770E160D-54B2-4C42-8428-52889E08E17A}" destId="{DCC41CBD-8C72-4BF3-B4B0-C5E4065925DA}" srcOrd="7" destOrd="0" presId="urn:microsoft.com/office/officeart/2005/8/layout/default"/>
    <dgm:cxn modelId="{259EA3F0-413A-4B78-8A7B-FECFDBBBE2B8}" type="presParOf" srcId="{770E160D-54B2-4C42-8428-52889E08E17A}" destId="{A38AEB56-662C-47E3-A528-D05241C1A807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9C855618-6957-4E01-8EEA-B7C8081DE94F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5162E45C-8535-49D3-83E3-E69A07145C18}">
      <dgm:prSet/>
      <dgm:spPr/>
      <dgm:t>
        <a:bodyPr/>
        <a:lstStyle/>
        <a:p>
          <a:r>
            <a:rPr lang="en-US"/>
            <a:t>What host plant species to include in the bird exclusion experiment? The same as Wesleyan forest caterpillar experiments?</a:t>
          </a:r>
        </a:p>
      </dgm:t>
    </dgm:pt>
    <dgm:pt modelId="{15FFE3E8-1781-4E24-A9D8-C3CB16BAD2FD}" type="parTrans" cxnId="{5039580D-499C-4174-ACFC-CD6EE9385C4B}">
      <dgm:prSet/>
      <dgm:spPr/>
      <dgm:t>
        <a:bodyPr/>
        <a:lstStyle/>
        <a:p>
          <a:endParaRPr lang="en-US"/>
        </a:p>
      </dgm:t>
    </dgm:pt>
    <dgm:pt modelId="{8BD24EE7-E403-40BC-B0E9-A0F3C56426F0}" type="sibTrans" cxnId="{5039580D-499C-4174-ACFC-CD6EE9385C4B}">
      <dgm:prSet/>
      <dgm:spPr/>
      <dgm:t>
        <a:bodyPr/>
        <a:lstStyle/>
        <a:p>
          <a:endParaRPr lang="en-US"/>
        </a:p>
      </dgm:t>
    </dgm:pt>
    <dgm:pt modelId="{E98520DC-A3AD-4E89-A554-2098DF470C50}">
      <dgm:prSet/>
      <dgm:spPr/>
      <dgm:t>
        <a:bodyPr/>
        <a:lstStyle/>
        <a:p>
          <a:r>
            <a:rPr lang="en-US"/>
            <a:t>How do we incorporate other insect traits (defenses) that impact nutritional quality into the analysis?</a:t>
          </a:r>
        </a:p>
      </dgm:t>
    </dgm:pt>
    <dgm:pt modelId="{4BAA575C-6DDE-43EC-813E-809FF95EF2F6}" type="parTrans" cxnId="{3E67652C-BB90-4090-8055-2D8D3C28B1A4}">
      <dgm:prSet/>
      <dgm:spPr/>
      <dgm:t>
        <a:bodyPr/>
        <a:lstStyle/>
        <a:p>
          <a:endParaRPr lang="en-US"/>
        </a:p>
      </dgm:t>
    </dgm:pt>
    <dgm:pt modelId="{33A0E307-47ED-4F1E-98BE-181B71451E0E}" type="sibTrans" cxnId="{3E67652C-BB90-4090-8055-2D8D3C28B1A4}">
      <dgm:prSet/>
      <dgm:spPr/>
      <dgm:t>
        <a:bodyPr/>
        <a:lstStyle/>
        <a:p>
          <a:endParaRPr lang="en-US"/>
        </a:p>
      </dgm:t>
    </dgm:pt>
    <dgm:pt modelId="{B8B63B87-797C-460B-84F5-C492F3395F76}">
      <dgm:prSet/>
      <dgm:spPr/>
      <dgm:t>
        <a:bodyPr/>
        <a:lstStyle/>
        <a:p>
          <a:r>
            <a:rPr lang="en-US"/>
            <a:t>Can we find enough small trees and sites in a new sampling area?</a:t>
          </a:r>
        </a:p>
      </dgm:t>
    </dgm:pt>
    <dgm:pt modelId="{363E44F1-5FB6-4C75-9EB0-6872168565E3}" type="parTrans" cxnId="{07B597D0-88C2-40F5-9948-362A376D4097}">
      <dgm:prSet/>
      <dgm:spPr/>
      <dgm:t>
        <a:bodyPr/>
        <a:lstStyle/>
        <a:p>
          <a:endParaRPr lang="en-US"/>
        </a:p>
      </dgm:t>
    </dgm:pt>
    <dgm:pt modelId="{B6BE2A68-E89A-4069-8EC6-F7E5B1A5D624}" type="sibTrans" cxnId="{07B597D0-88C2-40F5-9948-362A376D4097}">
      <dgm:prSet/>
      <dgm:spPr/>
      <dgm:t>
        <a:bodyPr/>
        <a:lstStyle/>
        <a:p>
          <a:endParaRPr lang="en-US"/>
        </a:p>
      </dgm:t>
    </dgm:pt>
    <dgm:pt modelId="{EAF3EEC4-6207-4E67-9721-3BDC5D96CE3E}" type="pres">
      <dgm:prSet presAssocID="{9C855618-6957-4E01-8EEA-B7C8081DE94F}" presName="linear" presStyleCnt="0">
        <dgm:presLayoutVars>
          <dgm:animLvl val="lvl"/>
          <dgm:resizeHandles val="exact"/>
        </dgm:presLayoutVars>
      </dgm:prSet>
      <dgm:spPr/>
    </dgm:pt>
    <dgm:pt modelId="{41DC906C-2E23-424D-80ED-25C9F974E6F6}" type="pres">
      <dgm:prSet presAssocID="{5162E45C-8535-49D3-83E3-E69A07145C18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BAC46B7F-4D5F-495B-8929-959CA0F249EF}" type="pres">
      <dgm:prSet presAssocID="{8BD24EE7-E403-40BC-B0E9-A0F3C56426F0}" presName="spacer" presStyleCnt="0"/>
      <dgm:spPr/>
    </dgm:pt>
    <dgm:pt modelId="{2E7705C0-B31F-4C92-B22E-6BE1825E73D1}" type="pres">
      <dgm:prSet presAssocID="{E98520DC-A3AD-4E89-A554-2098DF470C50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B49FC2DC-23FE-4F52-94D6-5286F16331B9}" type="pres">
      <dgm:prSet presAssocID="{33A0E307-47ED-4F1E-98BE-181B71451E0E}" presName="spacer" presStyleCnt="0"/>
      <dgm:spPr/>
    </dgm:pt>
    <dgm:pt modelId="{58574452-5090-4558-B4E5-0E8E6AD8B3CD}" type="pres">
      <dgm:prSet presAssocID="{B8B63B87-797C-460B-84F5-C492F3395F76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5039580D-499C-4174-ACFC-CD6EE9385C4B}" srcId="{9C855618-6957-4E01-8EEA-B7C8081DE94F}" destId="{5162E45C-8535-49D3-83E3-E69A07145C18}" srcOrd="0" destOrd="0" parTransId="{15FFE3E8-1781-4E24-A9D8-C3CB16BAD2FD}" sibTransId="{8BD24EE7-E403-40BC-B0E9-A0F3C56426F0}"/>
    <dgm:cxn modelId="{76C68A1B-22C2-4DD5-B877-EC2D00D9388E}" type="presOf" srcId="{5162E45C-8535-49D3-83E3-E69A07145C18}" destId="{41DC906C-2E23-424D-80ED-25C9F974E6F6}" srcOrd="0" destOrd="0" presId="urn:microsoft.com/office/officeart/2005/8/layout/vList2"/>
    <dgm:cxn modelId="{3E67652C-BB90-4090-8055-2D8D3C28B1A4}" srcId="{9C855618-6957-4E01-8EEA-B7C8081DE94F}" destId="{E98520DC-A3AD-4E89-A554-2098DF470C50}" srcOrd="1" destOrd="0" parTransId="{4BAA575C-6DDE-43EC-813E-809FF95EF2F6}" sibTransId="{33A0E307-47ED-4F1E-98BE-181B71451E0E}"/>
    <dgm:cxn modelId="{2004C19B-7B1C-4A22-BBE6-82CC1B04CCE3}" type="presOf" srcId="{B8B63B87-797C-460B-84F5-C492F3395F76}" destId="{58574452-5090-4558-B4E5-0E8E6AD8B3CD}" srcOrd="0" destOrd="0" presId="urn:microsoft.com/office/officeart/2005/8/layout/vList2"/>
    <dgm:cxn modelId="{C6DBB8A6-B917-40DE-9DFD-41D8EB105830}" type="presOf" srcId="{E98520DC-A3AD-4E89-A554-2098DF470C50}" destId="{2E7705C0-B31F-4C92-B22E-6BE1825E73D1}" srcOrd="0" destOrd="0" presId="urn:microsoft.com/office/officeart/2005/8/layout/vList2"/>
    <dgm:cxn modelId="{07B597D0-88C2-40F5-9948-362A376D4097}" srcId="{9C855618-6957-4E01-8EEA-B7C8081DE94F}" destId="{B8B63B87-797C-460B-84F5-C492F3395F76}" srcOrd="2" destOrd="0" parTransId="{363E44F1-5FB6-4C75-9EB0-6872168565E3}" sibTransId="{B6BE2A68-E89A-4069-8EC6-F7E5B1A5D624}"/>
    <dgm:cxn modelId="{6B5291F6-0411-45FC-B94B-8CEB8A6E59D1}" type="presOf" srcId="{9C855618-6957-4E01-8EEA-B7C8081DE94F}" destId="{EAF3EEC4-6207-4E67-9721-3BDC5D96CE3E}" srcOrd="0" destOrd="0" presId="urn:microsoft.com/office/officeart/2005/8/layout/vList2"/>
    <dgm:cxn modelId="{E2BF94B7-F54C-4966-8356-B71636E1DE32}" type="presParOf" srcId="{EAF3EEC4-6207-4E67-9721-3BDC5D96CE3E}" destId="{41DC906C-2E23-424D-80ED-25C9F974E6F6}" srcOrd="0" destOrd="0" presId="urn:microsoft.com/office/officeart/2005/8/layout/vList2"/>
    <dgm:cxn modelId="{39F75324-0441-4D72-9790-85E25879E68F}" type="presParOf" srcId="{EAF3EEC4-6207-4E67-9721-3BDC5D96CE3E}" destId="{BAC46B7F-4D5F-495B-8929-959CA0F249EF}" srcOrd="1" destOrd="0" presId="urn:microsoft.com/office/officeart/2005/8/layout/vList2"/>
    <dgm:cxn modelId="{1EE09C60-A363-4995-BD65-1527D07757FB}" type="presParOf" srcId="{EAF3EEC4-6207-4E67-9721-3BDC5D96CE3E}" destId="{2E7705C0-B31F-4C92-B22E-6BE1825E73D1}" srcOrd="2" destOrd="0" presId="urn:microsoft.com/office/officeart/2005/8/layout/vList2"/>
    <dgm:cxn modelId="{1BB34D5B-8D7D-477C-97FB-E476F73973A5}" type="presParOf" srcId="{EAF3EEC4-6207-4E67-9721-3BDC5D96CE3E}" destId="{B49FC2DC-23FE-4F52-94D6-5286F16331B9}" srcOrd="3" destOrd="0" presId="urn:microsoft.com/office/officeart/2005/8/layout/vList2"/>
    <dgm:cxn modelId="{2C3893E6-E1DB-4F0D-8D71-4383947AA658}" type="presParOf" srcId="{EAF3EEC4-6207-4E67-9721-3BDC5D96CE3E}" destId="{58574452-5090-4558-B4E5-0E8E6AD8B3CD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49904ED-8C3E-4394-8B89-C2D4DABC0B0C}">
      <dsp:nvSpPr>
        <dsp:cNvPr id="0" name=""/>
        <dsp:cNvSpPr/>
      </dsp:nvSpPr>
      <dsp:spPr>
        <a:xfrm>
          <a:off x="0" y="0"/>
          <a:ext cx="3286125" cy="3948876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6199" tIns="330200" rIns="256199" bIns="33020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Complete publishable research that engages visitors, volunteers, and members of Great Hollow Nature Preserve</a:t>
          </a:r>
        </a:p>
      </dsp:txBody>
      <dsp:txXfrm>
        <a:off x="0" y="1500572"/>
        <a:ext cx="3286125" cy="2369325"/>
      </dsp:txXfrm>
    </dsp:sp>
    <dsp:sp modelId="{FBECD637-F267-42A7-B908-99D06B684D1E}">
      <dsp:nvSpPr>
        <dsp:cNvPr id="0" name=""/>
        <dsp:cNvSpPr/>
      </dsp:nvSpPr>
      <dsp:spPr>
        <a:xfrm>
          <a:off x="1050731" y="394887"/>
          <a:ext cx="1184662" cy="1184662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361" tIns="12700" rIns="92361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1</a:t>
          </a:r>
        </a:p>
      </dsp:txBody>
      <dsp:txXfrm>
        <a:off x="1224221" y="568377"/>
        <a:ext cx="837682" cy="837682"/>
      </dsp:txXfrm>
    </dsp:sp>
    <dsp:sp modelId="{B8472888-0B54-43E3-886E-F9CD54462B98}">
      <dsp:nvSpPr>
        <dsp:cNvPr id="0" name=""/>
        <dsp:cNvSpPr/>
      </dsp:nvSpPr>
      <dsp:spPr>
        <a:xfrm>
          <a:off x="0" y="3948804"/>
          <a:ext cx="3286125" cy="72"/>
        </a:xfrm>
        <a:prstGeom prst="rect">
          <a:avLst/>
        </a:prstGeom>
        <a:solidFill>
          <a:schemeClr val="accent5">
            <a:hueOff val="-1351709"/>
            <a:satOff val="-3484"/>
            <a:lumOff val="-2353"/>
            <a:alphaOff val="0"/>
          </a:schemeClr>
        </a:solidFill>
        <a:ln w="12700" cap="flat" cmpd="sng" algn="ctr">
          <a:solidFill>
            <a:schemeClr val="accent5">
              <a:hueOff val="-1351709"/>
              <a:satOff val="-3484"/>
              <a:lumOff val="-235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49C5C5-510C-42A8-A6D4-CF0FD9515F58}">
      <dsp:nvSpPr>
        <dsp:cNvPr id="0" name=""/>
        <dsp:cNvSpPr/>
      </dsp:nvSpPr>
      <dsp:spPr>
        <a:xfrm>
          <a:off x="3614737" y="0"/>
          <a:ext cx="3286125" cy="3948876"/>
        </a:xfrm>
        <a:prstGeom prst="rect">
          <a:avLst/>
        </a:prstGeom>
        <a:solidFill>
          <a:schemeClr val="accent5">
            <a:tint val="40000"/>
            <a:alpha val="90000"/>
            <a:hueOff val="-3369881"/>
            <a:satOff val="-11416"/>
            <a:lumOff val="-1464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3369881"/>
              <a:satOff val="-11416"/>
              <a:lumOff val="-146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6199" tIns="330200" rIns="256199" bIns="33020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Collect data that can go towards federal grants with University collaborators</a:t>
          </a:r>
        </a:p>
      </dsp:txBody>
      <dsp:txXfrm>
        <a:off x="3614737" y="1500572"/>
        <a:ext cx="3286125" cy="2369325"/>
      </dsp:txXfrm>
    </dsp:sp>
    <dsp:sp modelId="{FC7E2B49-FDD2-450D-81B7-8FFBD824CAC4}">
      <dsp:nvSpPr>
        <dsp:cNvPr id="0" name=""/>
        <dsp:cNvSpPr/>
      </dsp:nvSpPr>
      <dsp:spPr>
        <a:xfrm>
          <a:off x="4665468" y="394887"/>
          <a:ext cx="1184662" cy="1184662"/>
        </a:xfrm>
        <a:prstGeom prst="ellipse">
          <a:avLst/>
        </a:prstGeom>
        <a:solidFill>
          <a:schemeClr val="accent5">
            <a:hueOff val="-2703417"/>
            <a:satOff val="-6968"/>
            <a:lumOff val="-4706"/>
            <a:alphaOff val="0"/>
          </a:schemeClr>
        </a:solidFill>
        <a:ln w="12700" cap="flat" cmpd="sng" algn="ctr">
          <a:solidFill>
            <a:schemeClr val="accent5">
              <a:hueOff val="-2703417"/>
              <a:satOff val="-6968"/>
              <a:lumOff val="-470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361" tIns="12700" rIns="92361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2</a:t>
          </a:r>
        </a:p>
      </dsp:txBody>
      <dsp:txXfrm>
        <a:off x="4838958" y="568377"/>
        <a:ext cx="837682" cy="837682"/>
      </dsp:txXfrm>
    </dsp:sp>
    <dsp:sp modelId="{F73186CA-C8B0-4BC6-8317-E06D6B6D3DA5}">
      <dsp:nvSpPr>
        <dsp:cNvPr id="0" name=""/>
        <dsp:cNvSpPr/>
      </dsp:nvSpPr>
      <dsp:spPr>
        <a:xfrm>
          <a:off x="3614737" y="3948804"/>
          <a:ext cx="3286125" cy="72"/>
        </a:xfrm>
        <a:prstGeom prst="rect">
          <a:avLst/>
        </a:prstGeom>
        <a:solidFill>
          <a:schemeClr val="accent5">
            <a:hueOff val="-4055126"/>
            <a:satOff val="-10451"/>
            <a:lumOff val="-7059"/>
            <a:alphaOff val="0"/>
          </a:schemeClr>
        </a:solidFill>
        <a:ln w="12700" cap="flat" cmpd="sng" algn="ctr">
          <a:solidFill>
            <a:schemeClr val="accent5">
              <a:hueOff val="-4055126"/>
              <a:satOff val="-10451"/>
              <a:lumOff val="-705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A4279B-75B8-43E3-9675-3C988028C540}">
      <dsp:nvSpPr>
        <dsp:cNvPr id="0" name=""/>
        <dsp:cNvSpPr/>
      </dsp:nvSpPr>
      <dsp:spPr>
        <a:xfrm>
          <a:off x="7229475" y="0"/>
          <a:ext cx="3286125" cy="3948876"/>
        </a:xfrm>
        <a:prstGeom prst="rect">
          <a:avLst/>
        </a:prstGeom>
        <a:solidFill>
          <a:schemeClr val="accent5">
            <a:tint val="40000"/>
            <a:alpha val="90000"/>
            <a:hueOff val="-6739762"/>
            <a:satOff val="-22832"/>
            <a:lumOff val="-2928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6739762"/>
              <a:satOff val="-22832"/>
              <a:lumOff val="-29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6199" tIns="330200" rIns="256199" bIns="33020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Generate some simple management recommendations for improving bird health in Connecticut forests</a:t>
          </a:r>
        </a:p>
      </dsp:txBody>
      <dsp:txXfrm>
        <a:off x="7229475" y="1500572"/>
        <a:ext cx="3286125" cy="2369325"/>
      </dsp:txXfrm>
    </dsp:sp>
    <dsp:sp modelId="{A5D29B21-76B1-43C3-BC02-8D8EC03580F3}">
      <dsp:nvSpPr>
        <dsp:cNvPr id="0" name=""/>
        <dsp:cNvSpPr/>
      </dsp:nvSpPr>
      <dsp:spPr>
        <a:xfrm>
          <a:off x="8280206" y="394887"/>
          <a:ext cx="1184662" cy="1184662"/>
        </a:xfrm>
        <a:prstGeom prst="ellipse">
          <a:avLst/>
        </a:prstGeom>
        <a:solidFill>
          <a:schemeClr val="accent5">
            <a:hueOff val="-5406834"/>
            <a:satOff val="-13935"/>
            <a:lumOff val="-9412"/>
            <a:alphaOff val="0"/>
          </a:schemeClr>
        </a:solidFill>
        <a:ln w="12700" cap="flat" cmpd="sng" algn="ctr">
          <a:solidFill>
            <a:schemeClr val="accent5">
              <a:hueOff val="-5406834"/>
              <a:satOff val="-13935"/>
              <a:lumOff val="-941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361" tIns="12700" rIns="92361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3</a:t>
          </a:r>
        </a:p>
      </dsp:txBody>
      <dsp:txXfrm>
        <a:off x="8453696" y="568377"/>
        <a:ext cx="837682" cy="837682"/>
      </dsp:txXfrm>
    </dsp:sp>
    <dsp:sp modelId="{EFD18B08-BD4E-4770-9E32-146735CB3BCD}">
      <dsp:nvSpPr>
        <dsp:cNvPr id="0" name=""/>
        <dsp:cNvSpPr/>
      </dsp:nvSpPr>
      <dsp:spPr>
        <a:xfrm>
          <a:off x="7229475" y="3948804"/>
          <a:ext cx="3286125" cy="72"/>
        </a:xfrm>
        <a:prstGeom prst="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EFF0A8-A256-42F4-AF33-6A98DD07C1A6}">
      <dsp:nvSpPr>
        <dsp:cNvPr id="0" name=""/>
        <dsp:cNvSpPr/>
      </dsp:nvSpPr>
      <dsp:spPr>
        <a:xfrm>
          <a:off x="45" y="90387"/>
          <a:ext cx="4395996" cy="1351710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85344" rIns="149352" bIns="8534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Overall “indirect nutritional quality” will vary among sites and host-tree species</a:t>
          </a:r>
        </a:p>
      </dsp:txBody>
      <dsp:txXfrm>
        <a:off x="45" y="90387"/>
        <a:ext cx="4395996" cy="1351710"/>
      </dsp:txXfrm>
    </dsp:sp>
    <dsp:sp modelId="{B1CFC3ED-1541-4C44-AB6C-96AC4AAE95DC}">
      <dsp:nvSpPr>
        <dsp:cNvPr id="0" name=""/>
        <dsp:cNvSpPr/>
      </dsp:nvSpPr>
      <dsp:spPr>
        <a:xfrm>
          <a:off x="45" y="1442097"/>
          <a:ext cx="4395996" cy="2709314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2014" tIns="112014" rIns="149352" bIns="168021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/>
            <a:t>Host-tree species known to be of high quality to generalist caterpillars will also be of high quality for birds 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/>
            <a:t>Sites dominated by these same host trees will have birds with better indicators of fat/protein content in diet</a:t>
          </a:r>
        </a:p>
      </dsp:txBody>
      <dsp:txXfrm>
        <a:off x="45" y="1442097"/>
        <a:ext cx="4395996" cy="2709314"/>
      </dsp:txXfrm>
    </dsp:sp>
    <dsp:sp modelId="{B8CAAFA8-CDB9-4CC3-A103-D3E2E1CD5DB0}">
      <dsp:nvSpPr>
        <dsp:cNvPr id="0" name=""/>
        <dsp:cNvSpPr/>
      </dsp:nvSpPr>
      <dsp:spPr>
        <a:xfrm>
          <a:off x="5011482" y="90387"/>
          <a:ext cx="4395996" cy="1351710"/>
        </a:xfrm>
        <a:prstGeom prst="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85344" rIns="149352" bIns="8534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Arthropod lipid/fat content will scale with biomass, but this will be modified by site or tree species effects</a:t>
          </a:r>
        </a:p>
      </dsp:txBody>
      <dsp:txXfrm>
        <a:off x="5011482" y="90387"/>
        <a:ext cx="4395996" cy="1351710"/>
      </dsp:txXfrm>
    </dsp:sp>
    <dsp:sp modelId="{6976690D-55E6-43FA-B532-CC65DCBE25E6}">
      <dsp:nvSpPr>
        <dsp:cNvPr id="0" name=""/>
        <dsp:cNvSpPr/>
      </dsp:nvSpPr>
      <dsp:spPr>
        <a:xfrm>
          <a:off x="5011482" y="1442097"/>
          <a:ext cx="4395996" cy="2709314"/>
        </a:xfrm>
        <a:prstGeom prst="rect">
          <a:avLst/>
        </a:prstGeom>
        <a:solidFill>
          <a:schemeClr val="accent5">
            <a:tint val="40000"/>
            <a:alpha val="90000"/>
            <a:hueOff val="-6739762"/>
            <a:satOff val="-22832"/>
            <a:lumOff val="-2928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6739762"/>
              <a:satOff val="-22832"/>
              <a:lumOff val="-29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271991-E6BD-4971-94F9-DDC9549064CB}">
      <dsp:nvSpPr>
        <dsp:cNvPr id="0" name=""/>
        <dsp:cNvSpPr/>
      </dsp:nvSpPr>
      <dsp:spPr>
        <a:xfrm>
          <a:off x="0" y="23900"/>
          <a:ext cx="9407525" cy="9945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Experimental setup occurs before Vireo and Ovenbird reach peak activity levels (very early May)</a:t>
          </a:r>
        </a:p>
      </dsp:txBody>
      <dsp:txXfrm>
        <a:off x="48547" y="72447"/>
        <a:ext cx="9310431" cy="897406"/>
      </dsp:txXfrm>
    </dsp:sp>
    <dsp:sp modelId="{1A9F8145-3BD5-427F-BA14-3F7830FA077B}">
      <dsp:nvSpPr>
        <dsp:cNvPr id="0" name=""/>
        <dsp:cNvSpPr/>
      </dsp:nvSpPr>
      <dsp:spPr>
        <a:xfrm>
          <a:off x="0" y="1090400"/>
          <a:ext cx="9407525" cy="9945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Shorter sampling period with more frequent sampling events (3)</a:t>
          </a:r>
        </a:p>
      </dsp:txBody>
      <dsp:txXfrm>
        <a:off x="48547" y="1138947"/>
        <a:ext cx="9310431" cy="897406"/>
      </dsp:txXfrm>
    </dsp:sp>
    <dsp:sp modelId="{7C5E6E08-64C6-4237-A5E9-47B172AF82C9}">
      <dsp:nvSpPr>
        <dsp:cNvPr id="0" name=""/>
        <dsp:cNvSpPr/>
      </dsp:nvSpPr>
      <dsp:spPr>
        <a:xfrm>
          <a:off x="0" y="2156900"/>
          <a:ext cx="9407525" cy="9945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Plots are based on potential foraging territory size for insectivorous birds</a:t>
          </a:r>
        </a:p>
      </dsp:txBody>
      <dsp:txXfrm>
        <a:off x="48547" y="2205447"/>
        <a:ext cx="9310431" cy="897406"/>
      </dsp:txXfrm>
    </dsp:sp>
    <dsp:sp modelId="{0B9EFEBD-A3C2-4B0E-8B34-74FDF56DA661}">
      <dsp:nvSpPr>
        <dsp:cNvPr id="0" name=""/>
        <dsp:cNvSpPr/>
      </dsp:nvSpPr>
      <dsp:spPr>
        <a:xfrm>
          <a:off x="0" y="3223400"/>
          <a:ext cx="9407525" cy="99450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Insects (mostly caterpillars) preserved for later nutritional analysis instead of reared</a:t>
          </a:r>
        </a:p>
      </dsp:txBody>
      <dsp:txXfrm>
        <a:off x="48547" y="3271947"/>
        <a:ext cx="9310431" cy="89740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5238D31-965A-4CA6-A15A-139414DECED8}">
      <dsp:nvSpPr>
        <dsp:cNvPr id="0" name=""/>
        <dsp:cNvSpPr/>
      </dsp:nvSpPr>
      <dsp:spPr>
        <a:xfrm>
          <a:off x="2720181" y="948550"/>
          <a:ext cx="59379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93796" y="45720"/>
              </a:lnTo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001469" y="991148"/>
        <a:ext cx="31219" cy="6243"/>
      </dsp:txXfrm>
    </dsp:sp>
    <dsp:sp modelId="{DA1D6566-0C0B-48E0-B0B7-85114E24E8CF}">
      <dsp:nvSpPr>
        <dsp:cNvPr id="0" name=""/>
        <dsp:cNvSpPr/>
      </dsp:nvSpPr>
      <dsp:spPr>
        <a:xfrm>
          <a:off x="7211" y="179840"/>
          <a:ext cx="2714769" cy="1628861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026" tIns="139634" rIns="133026" bIns="139634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Setup 18 plots among 3 forests (Great Hollow, Pawling, Deer Pond) starting in early May</a:t>
          </a:r>
        </a:p>
      </dsp:txBody>
      <dsp:txXfrm>
        <a:off x="7211" y="179840"/>
        <a:ext cx="2714769" cy="1628861"/>
      </dsp:txXfrm>
    </dsp:sp>
    <dsp:sp modelId="{24DE39B3-6CF0-438F-845A-44AC6BED4C4A}">
      <dsp:nvSpPr>
        <dsp:cNvPr id="0" name=""/>
        <dsp:cNvSpPr/>
      </dsp:nvSpPr>
      <dsp:spPr>
        <a:xfrm>
          <a:off x="6059347" y="948550"/>
          <a:ext cx="59379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93796" y="45720"/>
              </a:lnTo>
            </a:path>
          </a:pathLst>
        </a:custGeom>
        <a:noFill/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340635" y="991148"/>
        <a:ext cx="31219" cy="6243"/>
      </dsp:txXfrm>
    </dsp:sp>
    <dsp:sp modelId="{99D05D9A-ED64-44CF-BE5B-86EB4ED157B0}">
      <dsp:nvSpPr>
        <dsp:cNvPr id="0" name=""/>
        <dsp:cNvSpPr/>
      </dsp:nvSpPr>
      <dsp:spPr>
        <a:xfrm>
          <a:off x="3346377" y="179840"/>
          <a:ext cx="2714769" cy="1628861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026" tIns="139634" rIns="133026" bIns="139634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9 paired exclusions (+bird/-bird) among at most three species per plot</a:t>
          </a:r>
        </a:p>
      </dsp:txBody>
      <dsp:txXfrm>
        <a:off x="3346377" y="179840"/>
        <a:ext cx="2714769" cy="1628861"/>
      </dsp:txXfrm>
    </dsp:sp>
    <dsp:sp modelId="{B25661E0-0836-4F90-86D7-C878E1718EB4}">
      <dsp:nvSpPr>
        <dsp:cNvPr id="0" name=""/>
        <dsp:cNvSpPr/>
      </dsp:nvSpPr>
      <dsp:spPr>
        <a:xfrm>
          <a:off x="1364596" y="1806901"/>
          <a:ext cx="6678332" cy="593796"/>
        </a:xfrm>
        <a:custGeom>
          <a:avLst/>
          <a:gdLst/>
          <a:ahLst/>
          <a:cxnLst/>
          <a:rect l="0" t="0" r="0" b="0"/>
          <a:pathLst>
            <a:path>
              <a:moveTo>
                <a:pt x="6678332" y="0"/>
              </a:moveTo>
              <a:lnTo>
                <a:pt x="6678332" y="313998"/>
              </a:lnTo>
              <a:lnTo>
                <a:pt x="0" y="313998"/>
              </a:lnTo>
              <a:lnTo>
                <a:pt x="0" y="593796"/>
              </a:lnTo>
            </a:path>
          </a:pathLst>
        </a:custGeom>
        <a:noFill/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536076" y="2100678"/>
        <a:ext cx="335372" cy="6243"/>
      </dsp:txXfrm>
    </dsp:sp>
    <dsp:sp modelId="{4A09ACC1-4328-4227-BB3D-44EE4D2DA818}">
      <dsp:nvSpPr>
        <dsp:cNvPr id="0" name=""/>
        <dsp:cNvSpPr/>
      </dsp:nvSpPr>
      <dsp:spPr>
        <a:xfrm>
          <a:off x="6685543" y="179840"/>
          <a:ext cx="2714769" cy="1628861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026" tIns="139634" rIns="133026" bIns="139634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Three sampling events to ensure enough insect biomass is collected</a:t>
          </a:r>
        </a:p>
      </dsp:txBody>
      <dsp:txXfrm>
        <a:off x="6685543" y="179840"/>
        <a:ext cx="2714769" cy="1628861"/>
      </dsp:txXfrm>
    </dsp:sp>
    <dsp:sp modelId="{BA446A2F-F603-40DC-BB88-B20D56E23B1A}">
      <dsp:nvSpPr>
        <dsp:cNvPr id="0" name=""/>
        <dsp:cNvSpPr/>
      </dsp:nvSpPr>
      <dsp:spPr>
        <a:xfrm>
          <a:off x="2720181" y="3201809"/>
          <a:ext cx="59379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93796" y="45720"/>
              </a:lnTo>
            </a:path>
          </a:pathLst>
        </a:custGeom>
        <a:noFill/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001469" y="3244407"/>
        <a:ext cx="31219" cy="6243"/>
      </dsp:txXfrm>
    </dsp:sp>
    <dsp:sp modelId="{671461B1-886E-4C87-909F-17DD00560F45}">
      <dsp:nvSpPr>
        <dsp:cNvPr id="0" name=""/>
        <dsp:cNvSpPr/>
      </dsp:nvSpPr>
      <dsp:spPr>
        <a:xfrm>
          <a:off x="7211" y="2433098"/>
          <a:ext cx="2714769" cy="1628861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026" tIns="139634" rIns="133026" bIns="139634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Primary data collected: caterpillar abundance, foliage-foraging arthropod biomass, protein/lipid content of arthropods, bird plot counts</a:t>
          </a:r>
        </a:p>
      </dsp:txBody>
      <dsp:txXfrm>
        <a:off x="7211" y="2433098"/>
        <a:ext cx="2714769" cy="1628861"/>
      </dsp:txXfrm>
    </dsp:sp>
    <dsp:sp modelId="{148EB54A-DAEA-4CAB-8BFC-96F40E428675}">
      <dsp:nvSpPr>
        <dsp:cNvPr id="0" name=""/>
        <dsp:cNvSpPr/>
      </dsp:nvSpPr>
      <dsp:spPr>
        <a:xfrm>
          <a:off x="3346377" y="2433098"/>
          <a:ext cx="2714769" cy="1628861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026" tIns="139634" rIns="133026" bIns="139634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Opportunistic data collected: Caterpillar species IDs, protein/lipid content of bird blood samples</a:t>
          </a:r>
        </a:p>
      </dsp:txBody>
      <dsp:txXfrm>
        <a:off x="3346377" y="2433098"/>
        <a:ext cx="2714769" cy="162886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EFAE799-69B7-4E3D-881C-09404065CA0F}">
      <dsp:nvSpPr>
        <dsp:cNvPr id="0" name=""/>
        <dsp:cNvSpPr/>
      </dsp:nvSpPr>
      <dsp:spPr>
        <a:xfrm>
          <a:off x="0" y="209996"/>
          <a:ext cx="2939851" cy="176391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Three full time folks (Wales as postdoc lead, two paid summer interns)</a:t>
          </a:r>
        </a:p>
      </dsp:txBody>
      <dsp:txXfrm>
        <a:off x="0" y="209996"/>
        <a:ext cx="2939851" cy="1763910"/>
      </dsp:txXfrm>
    </dsp:sp>
    <dsp:sp modelId="{6D5560E4-8203-4A31-BFBD-34855D4BF062}">
      <dsp:nvSpPr>
        <dsp:cNvPr id="0" name=""/>
        <dsp:cNvSpPr/>
      </dsp:nvSpPr>
      <dsp:spPr>
        <a:xfrm>
          <a:off x="3233836" y="209996"/>
          <a:ext cx="2939851" cy="176391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Two folks who can help during crunch time (Chad and Rob)</a:t>
          </a:r>
        </a:p>
      </dsp:txBody>
      <dsp:txXfrm>
        <a:off x="3233836" y="209996"/>
        <a:ext cx="2939851" cy="1763910"/>
      </dsp:txXfrm>
    </dsp:sp>
    <dsp:sp modelId="{9F2FA024-0F4C-4B47-AC93-73027413BC44}">
      <dsp:nvSpPr>
        <dsp:cNvPr id="0" name=""/>
        <dsp:cNvSpPr/>
      </dsp:nvSpPr>
      <dsp:spPr>
        <a:xfrm>
          <a:off x="6467673" y="209996"/>
          <a:ext cx="2939851" cy="1763910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Volunteers and staff collaborators through Audubon and Great Hollow 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/>
            <a:t>These folks can help scouting for sites and trees, bird plot counts</a:t>
          </a:r>
        </a:p>
      </dsp:txBody>
      <dsp:txXfrm>
        <a:off x="6467673" y="209996"/>
        <a:ext cx="2939851" cy="1763910"/>
      </dsp:txXfrm>
    </dsp:sp>
    <dsp:sp modelId="{1815FAE6-4F6F-4E7C-9F01-C84257787426}">
      <dsp:nvSpPr>
        <dsp:cNvPr id="0" name=""/>
        <dsp:cNvSpPr/>
      </dsp:nvSpPr>
      <dsp:spPr>
        <a:xfrm>
          <a:off x="1616918" y="2267892"/>
          <a:ext cx="2939851" cy="1763910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Lab space at Great Hollow to process samples and nearby collaborators to run some protein/lipid analyses afterwards</a:t>
          </a:r>
        </a:p>
      </dsp:txBody>
      <dsp:txXfrm>
        <a:off x="1616918" y="2267892"/>
        <a:ext cx="2939851" cy="1763910"/>
      </dsp:txXfrm>
    </dsp:sp>
    <dsp:sp modelId="{A38AEB56-662C-47E3-A528-D05241C1A807}">
      <dsp:nvSpPr>
        <dsp:cNvPr id="0" name=""/>
        <dsp:cNvSpPr/>
      </dsp:nvSpPr>
      <dsp:spPr>
        <a:xfrm>
          <a:off x="4850755" y="2267892"/>
          <a:ext cx="2939851" cy="1763910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Singer lab for a fun field day?</a:t>
          </a:r>
        </a:p>
      </dsp:txBody>
      <dsp:txXfrm>
        <a:off x="4850755" y="2267892"/>
        <a:ext cx="2939851" cy="176391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DC906C-2E23-424D-80ED-25C9F974E6F6}">
      <dsp:nvSpPr>
        <dsp:cNvPr id="0" name=""/>
        <dsp:cNvSpPr/>
      </dsp:nvSpPr>
      <dsp:spPr>
        <a:xfrm>
          <a:off x="0" y="229012"/>
          <a:ext cx="5744684" cy="137475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What host plant species to include in the bird exclusion experiment? The same as Wesleyan forest caterpillar experiments?</a:t>
          </a:r>
        </a:p>
      </dsp:txBody>
      <dsp:txXfrm>
        <a:off x="67110" y="296122"/>
        <a:ext cx="5610464" cy="1240530"/>
      </dsp:txXfrm>
    </dsp:sp>
    <dsp:sp modelId="{2E7705C0-B31F-4C92-B22E-6BE1825E73D1}">
      <dsp:nvSpPr>
        <dsp:cNvPr id="0" name=""/>
        <dsp:cNvSpPr/>
      </dsp:nvSpPr>
      <dsp:spPr>
        <a:xfrm>
          <a:off x="0" y="1675762"/>
          <a:ext cx="5744684" cy="1374750"/>
        </a:xfrm>
        <a:prstGeom prst="round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How do we incorporate other insect traits (defenses) that impact nutritional quality into the analysis?</a:t>
          </a:r>
        </a:p>
      </dsp:txBody>
      <dsp:txXfrm>
        <a:off x="67110" y="1742872"/>
        <a:ext cx="5610464" cy="1240530"/>
      </dsp:txXfrm>
    </dsp:sp>
    <dsp:sp modelId="{58574452-5090-4558-B4E5-0E8E6AD8B3CD}">
      <dsp:nvSpPr>
        <dsp:cNvPr id="0" name=""/>
        <dsp:cNvSpPr/>
      </dsp:nvSpPr>
      <dsp:spPr>
        <a:xfrm>
          <a:off x="0" y="3122513"/>
          <a:ext cx="5744684" cy="137475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Can we find enough small trees and sites in a new sampling area?</a:t>
          </a:r>
        </a:p>
      </dsp:txBody>
      <dsp:txXfrm>
        <a:off x="67110" y="3189623"/>
        <a:ext cx="5610464" cy="124053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BasicLinearProcessNumbered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E4F551-F1C2-4644-8444-8834E24590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DCEB4B-8E4D-4789-AC56-B4C50B898B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2ECA34-4238-482F-A839-75CFE24306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AE428C-EA9E-4D78-9311-F1BA406CA712}" type="datetimeFigureOut">
              <a:rPr lang="en-US" smtClean="0"/>
              <a:t>10/2/2021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D79854-D3FA-45A3-856D-2C01E41C04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F09C94-3321-418A-A93D-5D3D691AB3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93ABD-CF51-4B37-93DB-4F440F30F0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0382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019EF-1268-4F98-A577-D3D6ED88F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7EDE3C-ECF8-4641-95A9-D9CBD6A611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5CFF21-D50B-4BDF-A327-E9E9679BB9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AE428C-EA9E-4D78-9311-F1BA406CA712}" type="datetimeFigureOut">
              <a:rPr lang="en-US" smtClean="0"/>
              <a:t>10/2/2021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DB89CE-5457-4DBE-B787-1B8C9C2E8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61585B-C704-449C-988E-530CA67B6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93ABD-CF51-4B37-93DB-4F440F30F0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1862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47F0A26-CBD1-4C5A-ACBD-B6B163185CF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67F4AEB-8E8E-46C6-BB95-FD7FD587A3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7F3852-35F9-436B-9D04-C1082C8BC2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AE428C-EA9E-4D78-9311-F1BA406CA712}" type="datetimeFigureOut">
              <a:rPr lang="en-US" smtClean="0"/>
              <a:t>10/2/2021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B7A327-A1D8-4D85-B189-70FD54433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646ED1-1B3D-4397-A217-56685035F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93ABD-CF51-4B37-93DB-4F440F30F0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4324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093353-2C30-4DBB-8FAF-518517614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9DDBCE-C9AE-49E4-82A9-D76737C69B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53EFE0-10D8-4CBC-821A-85C61B2895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AE428C-EA9E-4D78-9311-F1BA406CA712}" type="datetimeFigureOut">
              <a:rPr lang="en-US" smtClean="0"/>
              <a:t>10/2/2021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0D22C6-CB42-4BAF-941D-F12048FED2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594336-54F3-437B-B7A7-1F4C60A77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93ABD-CF51-4B37-93DB-4F440F30F0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3336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DE1BBB-7B0C-4EA9-AC3D-86BAFC8E0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1889DC-4A23-4F04-8E0C-7531427FE4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2E78C9-7212-409B-87F5-42C3E1D515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AE428C-EA9E-4D78-9311-F1BA406CA712}" type="datetimeFigureOut">
              <a:rPr lang="en-US" smtClean="0"/>
              <a:t>10/2/2021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6EDD47-62E4-4A83-ACA4-40EC5D668D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1BFABF-96BF-49DA-9492-C5945483E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93ABD-CF51-4B37-93DB-4F440F30F0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544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170C09-43F8-43B6-9C19-E9BC1006ED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98F161-E23A-4FDA-9223-12C5CBAF90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910E1D-EEFA-4C49-AB87-B33BC6ACFF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6432FD-75EE-4FE4-90EE-AA768987A9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AE428C-EA9E-4D78-9311-F1BA406CA712}" type="datetimeFigureOut">
              <a:rPr lang="en-US" smtClean="0"/>
              <a:t>10/2/2021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FFE404-4DE6-43E3-9D23-DD480C94C0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9AD6FB-124D-4DD6-99FE-68F55DF11F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93ABD-CF51-4B37-93DB-4F440F30F0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6354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B6FB4-3B88-41BD-A369-FEBD13606E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8A1C27-41B6-4239-B95F-BD7532B46B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6FFD5D-C76B-4E53-8A64-F71043AC29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5277AF-AED6-4482-8AE7-39765D4A91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D7AB614-6377-4F4F-AA37-5FC2AA23BA0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DC42679-8A5A-41E0-9A30-361BB0387C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AE428C-EA9E-4D78-9311-F1BA406CA712}" type="datetimeFigureOut">
              <a:rPr lang="en-US" smtClean="0"/>
              <a:t>10/2/2021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2653DA3-9626-44D1-A1E9-7455575693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CBEFD5F-1579-4180-B756-284821DA1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93ABD-CF51-4B37-93DB-4F440F30F0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1861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1AE66-C696-4D5A-A678-71599EBE7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39E4967-80B3-40A8-9DA9-E242CA7861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AE428C-EA9E-4D78-9311-F1BA406CA712}" type="datetimeFigureOut">
              <a:rPr lang="en-US" smtClean="0"/>
              <a:t>10/2/2021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FA88F3-9E5C-4A48-9861-DFDDD0B376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07F9DA-B96B-4E10-B614-56B9B8751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93ABD-CF51-4B37-93DB-4F440F30F0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8972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1FBB9FF-79DA-4B2A-99FC-8693F19016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AE428C-EA9E-4D78-9311-F1BA406CA712}" type="datetimeFigureOut">
              <a:rPr lang="en-US" smtClean="0"/>
              <a:t>10/2/2021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620EF5-4513-4944-BD6D-D6AD622D7F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DC8323-3025-41F4-82E6-0D3E8A8FEF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93ABD-CF51-4B37-93DB-4F440F30F0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5240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3EEAD9-4DC7-4C93-BA6A-A4C5F9458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65D3B5-B2A2-4DFE-A061-1796C937F3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6FDFD3-A3D0-49A9-A75A-4EEEC48BDF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8B2591-1C30-4285-933B-A2B33C2764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AE428C-EA9E-4D78-9311-F1BA406CA712}" type="datetimeFigureOut">
              <a:rPr lang="en-US" smtClean="0"/>
              <a:t>10/2/2021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07C2C5-96F5-44F9-AEFD-BFD74962E5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9932B6-7135-4B10-9491-A36983FA66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93ABD-CF51-4B37-93DB-4F440F30F0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1511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EDAE42-68C4-44FE-9C02-AFDB84449E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6C4EFB2-8626-4648-A51E-BB67ABEB64C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D84DEA-283A-409C-BC46-0BF7214236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B11DF9-E29D-47E6-8689-AA596D35F0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AE428C-EA9E-4D78-9311-F1BA406CA712}" type="datetimeFigureOut">
              <a:rPr lang="en-US" smtClean="0"/>
              <a:t>10/2/2021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30DE67-4F12-4DFB-B4C2-8503386558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6C496C-FC69-428E-BA81-BE2876A19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93ABD-CF51-4B37-93DB-4F440F30F0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0588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7B862A0-C9E8-4A2B-8F15-0F2238AE1B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60D887-9BE2-4381-B47C-9FF22BE011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B2ED7B-F450-4A75-9C68-89257661AE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AE428C-EA9E-4D78-9311-F1BA406CA712}" type="datetimeFigureOut">
              <a:rPr lang="en-US" smtClean="0"/>
              <a:t>10/2/2021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3591E7-B309-4C9B-A330-CA569DF6C3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4775A9-FE77-4C25-B6B7-4281BBA8A5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193ABD-CF51-4B37-93DB-4F440F30F0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7644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1.png"/><Relationship Id="rId7" Type="http://schemas.openxmlformats.org/officeDocument/2006/relationships/image" Target="../media/image18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17.jpeg"/><Relationship Id="rId4" Type="http://schemas.openxmlformats.org/officeDocument/2006/relationships/image" Target="../media/image2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19.jpeg"/><Relationship Id="rId4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383B190-6BFB-422F-B667-06B7B25F09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4708357" y="3509963"/>
            <a:ext cx="7092215" cy="2967839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8C6F01-4458-4482-8901-C4A949891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1821" y="3812954"/>
            <a:ext cx="6465287" cy="15160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How does insect food quality for songbirds vary among tree species?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18A98E-28ED-4FDB-852A-3906D38858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21821" y="5550568"/>
            <a:ext cx="6465286" cy="602551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1700" kern="1200">
                <a:solidFill>
                  <a:srgbClr val="E7E6E6"/>
                </a:solidFill>
                <a:latin typeface="+mn-lt"/>
                <a:ea typeface="+mn-ea"/>
                <a:cs typeface="+mn-cs"/>
              </a:rPr>
              <a:t>Research proposal and discussion for 2021 (and 2022) field season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BBB07B6-2679-46ED-9C0D-9B908C54DC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72" r="5950" b="-2"/>
          <a:stretch/>
        </p:blipFill>
        <p:spPr>
          <a:xfrm>
            <a:off x="317635" y="299363"/>
            <a:ext cx="4160452" cy="3049204"/>
          </a:xfrm>
          <a:prstGeom prst="rect">
            <a:avLst/>
          </a:prstGeom>
        </p:spPr>
      </p:pic>
      <p:pic>
        <p:nvPicPr>
          <p:cNvPr id="5" name="Picture 2" descr="Image result for red eyed vireo">
            <a:extLst>
              <a:ext uri="{FF2B5EF4-FFF2-40B4-BE49-F238E27FC236}">
                <a16:creationId xmlns:a16="http://schemas.microsoft.com/office/drawing/2014/main" id="{B82AC852-54AD-425C-A1C2-40A39DC06E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38" r="2" b="24189"/>
          <a:stretch/>
        </p:blipFill>
        <p:spPr bwMode="auto">
          <a:xfrm>
            <a:off x="4654296" y="299363"/>
            <a:ext cx="7217085" cy="3008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D28E597-4AF8-4D69-A9AB-A1EDC6156B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38287" y="5443086"/>
            <a:ext cx="64008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9CF3C910-DB4A-4151-9E97-8703FA1F752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997" r="-1" b="-1"/>
          <a:stretch/>
        </p:blipFill>
        <p:spPr>
          <a:xfrm>
            <a:off x="317635" y="3509433"/>
            <a:ext cx="4160452" cy="3026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978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D14F6E-9C37-420A-897A-C257CC501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Everyday folks frequently ask what trees they should plant in their yard for birds, but there is very little data to support recommendations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9E25D6E-C6E3-4155-A5D0-7CFA7E650C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53822" y="1679897"/>
            <a:ext cx="6553545" cy="3506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0795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AA068B-1EC6-4A7D-9A94-EEC1B0C59C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Invasive shrubs are problematic in  local forests (Barberry, Rose, etc.) and can displace understory trees and shrubs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0E26D4C-B5AE-4A0D-BB13-0673B1DA77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53822" y="1237533"/>
            <a:ext cx="6553545" cy="4390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8915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E0A0B8C-6CB7-4F71-B32A-1E9DD6110213}"/>
              </a:ext>
            </a:extLst>
          </p:cNvPr>
          <p:cNvSpPr/>
          <p:nvPr/>
        </p:nvSpPr>
        <p:spPr>
          <a:xfrm>
            <a:off x="867613" y="151615"/>
            <a:ext cx="104567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Hamburgers of the forest hypothesis: Tri-trophic interactions and caterpillar food quality for songbirds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A8AEC066-813D-4C69-B491-AE78BBB1F142}"/>
              </a:ext>
            </a:extLst>
          </p:cNvPr>
          <p:cNvSpPr/>
          <p:nvPr/>
        </p:nvSpPr>
        <p:spPr>
          <a:xfrm>
            <a:off x="143016" y="3570369"/>
            <a:ext cx="231345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Forest caterpillars /</a:t>
            </a: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Forest arthropods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2D8C82AC-71D0-46D1-8AAE-294ED2791ECE}"/>
              </a:ext>
            </a:extLst>
          </p:cNvPr>
          <p:cNvCxnSpPr>
            <a:cxnSpLocks/>
          </p:cNvCxnSpPr>
          <p:nvPr/>
        </p:nvCxnSpPr>
        <p:spPr>
          <a:xfrm flipV="1">
            <a:off x="6904852" y="5112781"/>
            <a:ext cx="0" cy="801798"/>
          </a:xfrm>
          <a:prstGeom prst="straightConnector1">
            <a:avLst/>
          </a:prstGeom>
          <a:ln w="1143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CC50A0F1-7A2F-4B91-91FB-3CD74C57FBA7}"/>
              </a:ext>
            </a:extLst>
          </p:cNvPr>
          <p:cNvSpPr/>
          <p:nvPr/>
        </p:nvSpPr>
        <p:spPr>
          <a:xfrm>
            <a:off x="2328230" y="6148942"/>
            <a:ext cx="1803751" cy="44603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Maple</a:t>
            </a:r>
          </a:p>
        </p:txBody>
      </p:sp>
      <p:pic>
        <p:nvPicPr>
          <p:cNvPr id="27" name="Picture 4" descr="ZQ1RFKARSQFQP0Z0903Q70YQW0Z090R060TRKQ0020S0G0YQJKDQYKCQ80WR40YQ3KWR401RFKFQ3KOQI0OQ3KARJK">
            <a:extLst>
              <a:ext uri="{FF2B5EF4-FFF2-40B4-BE49-F238E27FC236}">
                <a16:creationId xmlns:a16="http://schemas.microsoft.com/office/drawing/2014/main" id="{8E5FDD6E-F1B2-422E-B162-F5F694030D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57736" y="3256621"/>
            <a:ext cx="1979414" cy="1802680"/>
          </a:xfrm>
          <a:prstGeom prst="rect">
            <a:avLst/>
          </a:prstGeom>
          <a:noFill/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7E0C3DCE-842A-427A-A540-B88491DA1FA7}"/>
              </a:ext>
            </a:extLst>
          </p:cNvPr>
          <p:cNvSpPr/>
          <p:nvPr/>
        </p:nvSpPr>
        <p:spPr>
          <a:xfrm>
            <a:off x="4920083" y="6148942"/>
            <a:ext cx="1803751" cy="44603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Oak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AAF3C3A-8619-4EC9-A981-94B40FB7BF30}"/>
              </a:ext>
            </a:extLst>
          </p:cNvPr>
          <p:cNvSpPr/>
          <p:nvPr/>
        </p:nvSpPr>
        <p:spPr>
          <a:xfrm>
            <a:off x="7342535" y="6129069"/>
            <a:ext cx="1312929" cy="44603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Barberry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AC9E2A8-1FCB-4826-AB2A-6E58CF120F20}"/>
              </a:ext>
            </a:extLst>
          </p:cNvPr>
          <p:cNvSpPr/>
          <p:nvPr/>
        </p:nvSpPr>
        <p:spPr>
          <a:xfrm>
            <a:off x="295367" y="6132352"/>
            <a:ext cx="13131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Host trees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4934CDF-F19C-4228-96FE-7DC68EBB95A5}"/>
              </a:ext>
            </a:extLst>
          </p:cNvPr>
          <p:cNvSpPr/>
          <p:nvPr/>
        </p:nvSpPr>
        <p:spPr>
          <a:xfrm>
            <a:off x="57591" y="1500870"/>
            <a:ext cx="26468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Migratory insectivores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45B9284-D24C-4CA4-BB38-096B358A78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5237" y="890114"/>
            <a:ext cx="2233488" cy="1491900"/>
          </a:xfrm>
          <a:prstGeom prst="rect">
            <a:avLst/>
          </a:prstGeom>
        </p:spPr>
      </p:pic>
      <p:pic>
        <p:nvPicPr>
          <p:cNvPr id="1026" name="Picture 2" descr="Image result for red eyed vireo">
            <a:extLst>
              <a:ext uri="{FF2B5EF4-FFF2-40B4-BE49-F238E27FC236}">
                <a16:creationId xmlns:a16="http://schemas.microsoft.com/office/drawing/2014/main" id="{F649DEC1-61B6-4661-89ED-8525F33103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7429" y="801924"/>
            <a:ext cx="2446648" cy="1574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5" descr="HZDLHZDL0Z6LJLELKZDL7Z1LKZELLZELFLNLXRNL3LNLQR3Z3L6LKRNL7RWL3LWLHZTZFL9LYL3Z3L">
            <a:extLst>
              <a:ext uri="{FF2B5EF4-FFF2-40B4-BE49-F238E27FC236}">
                <a16:creationId xmlns:a16="http://schemas.microsoft.com/office/drawing/2014/main" id="{9ACF6010-BD83-4A52-A36B-A37F0007F3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712495" y="3525932"/>
            <a:ext cx="2081139" cy="1386246"/>
          </a:xfrm>
          <a:prstGeom prst="rect">
            <a:avLst/>
          </a:prstGeom>
          <a:noFill/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7B5126E-EA1A-41D1-87CC-E35AADD9C2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55464" y="821161"/>
            <a:ext cx="2004997" cy="1503748"/>
          </a:xfrm>
          <a:prstGeom prst="rect">
            <a:avLst/>
          </a:prstGeom>
        </p:spPr>
      </p:pic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C6E14F7-2F1A-4050-A08F-B6542403280D}"/>
              </a:ext>
            </a:extLst>
          </p:cNvPr>
          <p:cNvCxnSpPr>
            <a:cxnSpLocks/>
          </p:cNvCxnSpPr>
          <p:nvPr/>
        </p:nvCxnSpPr>
        <p:spPr>
          <a:xfrm flipV="1">
            <a:off x="6842709" y="2519518"/>
            <a:ext cx="0" cy="801798"/>
          </a:xfrm>
          <a:prstGeom prst="straightConnector1">
            <a:avLst/>
          </a:prstGeom>
          <a:ln w="1143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3">
            <a:extLst>
              <a:ext uri="{FF2B5EF4-FFF2-40B4-BE49-F238E27FC236}">
                <a16:creationId xmlns:a16="http://schemas.microsoft.com/office/drawing/2014/main" id="{906B3C6F-F7ED-4197-8C9D-E98949A2398F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6984556" y="3434290"/>
            <a:ext cx="1788492" cy="1447343"/>
          </a:xfrm>
          <a:prstGeom prst="rect">
            <a:avLst/>
          </a:prstGeom>
          <a:noFill/>
          <a:ln/>
        </p:spPr>
      </p:pic>
      <p:pic>
        <p:nvPicPr>
          <p:cNvPr id="46" name="Picture 5" descr="Ruby Quaker - caterpillar - Orthosia rubescens">
            <a:extLst>
              <a:ext uri="{FF2B5EF4-FFF2-40B4-BE49-F238E27FC236}">
                <a16:creationId xmlns:a16="http://schemas.microsoft.com/office/drawing/2014/main" id="{F39E78C7-4032-4D4B-96CB-E8394B2379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9002554" y="3412082"/>
            <a:ext cx="2456564" cy="1469551"/>
          </a:xfrm>
          <a:prstGeom prst="rect">
            <a:avLst/>
          </a:prstGeom>
          <a:noFill/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8B98E1E4-8678-4774-ABA2-CAD2D5CA55C0}"/>
              </a:ext>
            </a:extLst>
          </p:cNvPr>
          <p:cNvSpPr/>
          <p:nvPr/>
        </p:nvSpPr>
        <p:spPr>
          <a:xfrm>
            <a:off x="9347532" y="6120321"/>
            <a:ext cx="1312929" cy="44603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Rose</a:t>
            </a:r>
          </a:p>
        </p:txBody>
      </p:sp>
    </p:spTree>
    <p:extLst>
      <p:ext uri="{BB962C8B-B14F-4D97-AF65-F5344CB8AC3E}">
        <p14:creationId xmlns:p14="http://schemas.microsoft.com/office/powerpoint/2010/main" val="18391840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185F722-C865-4C02-A63E-98451B2FF089}"/>
              </a:ext>
            </a:extLst>
          </p:cNvPr>
          <p:cNvSpPr/>
          <p:nvPr/>
        </p:nvSpPr>
        <p:spPr>
          <a:xfrm>
            <a:off x="2266086" y="532661"/>
            <a:ext cx="7312920" cy="485495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7F9F89-59B3-4978-969D-968E6CFBA949}"/>
              </a:ext>
            </a:extLst>
          </p:cNvPr>
          <p:cNvSpPr txBox="1"/>
          <p:nvPr/>
        </p:nvSpPr>
        <p:spPr>
          <a:xfrm>
            <a:off x="2875286" y="5696790"/>
            <a:ext cx="60945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Mean lipid content of host plant species 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(Also tested at the plot-level)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E2AEDE-8B0C-4AA9-8A4F-FEB66C8BE466}"/>
              </a:ext>
            </a:extLst>
          </p:cNvPr>
          <p:cNvSpPr txBox="1"/>
          <p:nvPr/>
        </p:nvSpPr>
        <p:spPr>
          <a:xfrm rot="16200000">
            <a:off x="-1326758" y="2862594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Predation effect strength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78230EC-C1BE-41A8-AAA2-FCFE36196DA4}"/>
              </a:ext>
            </a:extLst>
          </p:cNvPr>
          <p:cNvCxnSpPr>
            <a:cxnSpLocks/>
          </p:cNvCxnSpPr>
          <p:nvPr/>
        </p:nvCxnSpPr>
        <p:spPr>
          <a:xfrm flipV="1">
            <a:off x="3648722" y="1064754"/>
            <a:ext cx="5113538" cy="396501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066C81C-1EC1-449B-B20E-EA91F6C7A3EF}"/>
              </a:ext>
            </a:extLst>
          </p:cNvPr>
          <p:cNvSpPr txBox="1"/>
          <p:nvPr/>
        </p:nvSpPr>
        <p:spPr>
          <a:xfrm>
            <a:off x="3047260" y="3246553"/>
            <a:ext cx="119626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Barberry</a:t>
            </a:r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1463A90-78E9-4C0A-A27D-6F3ADA091F00}"/>
              </a:ext>
            </a:extLst>
          </p:cNvPr>
          <p:cNvSpPr/>
          <p:nvPr/>
        </p:nvSpPr>
        <p:spPr>
          <a:xfrm>
            <a:off x="3121611" y="3948967"/>
            <a:ext cx="150920" cy="14260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3F22EA-D964-436C-93EF-7D25097169E5}"/>
              </a:ext>
            </a:extLst>
          </p:cNvPr>
          <p:cNvSpPr txBox="1"/>
          <p:nvPr/>
        </p:nvSpPr>
        <p:spPr>
          <a:xfrm>
            <a:off x="5177901" y="3892884"/>
            <a:ext cx="13249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Buckthorn</a:t>
            </a:r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148B9687-4312-4AE3-9C04-267CD542DD54}"/>
              </a:ext>
            </a:extLst>
          </p:cNvPr>
          <p:cNvSpPr/>
          <p:nvPr/>
        </p:nvSpPr>
        <p:spPr>
          <a:xfrm>
            <a:off x="5380978" y="4328215"/>
            <a:ext cx="150920" cy="14260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E3A7675-DA0D-4D5E-8D94-762256C6FA4F}"/>
              </a:ext>
            </a:extLst>
          </p:cNvPr>
          <p:cNvSpPr txBox="1"/>
          <p:nvPr/>
        </p:nvSpPr>
        <p:spPr>
          <a:xfrm>
            <a:off x="4037778" y="2586570"/>
            <a:ext cx="18052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Euonymus</a:t>
            </a:r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84045D22-98D9-4818-A242-A760D8E3D0B0}"/>
              </a:ext>
            </a:extLst>
          </p:cNvPr>
          <p:cNvSpPr/>
          <p:nvPr/>
        </p:nvSpPr>
        <p:spPr>
          <a:xfrm>
            <a:off x="4782845" y="2944227"/>
            <a:ext cx="150920" cy="14260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03A57AF-4C13-4968-B046-F07444C16CAE}"/>
              </a:ext>
            </a:extLst>
          </p:cNvPr>
          <p:cNvSpPr txBox="1"/>
          <p:nvPr/>
        </p:nvSpPr>
        <p:spPr>
          <a:xfrm>
            <a:off x="6359373" y="3468492"/>
            <a:ext cx="15252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Autumn olive</a:t>
            </a:r>
            <a:endParaRPr lang="en-US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905334C-CA5A-4D74-8164-501181E483BC}"/>
              </a:ext>
            </a:extLst>
          </p:cNvPr>
          <p:cNvSpPr/>
          <p:nvPr/>
        </p:nvSpPr>
        <p:spPr>
          <a:xfrm>
            <a:off x="6826561" y="3302636"/>
            <a:ext cx="150920" cy="14260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DF5C94D-3D89-4511-A00D-A1A3ADCB00CF}"/>
              </a:ext>
            </a:extLst>
          </p:cNvPr>
          <p:cNvSpPr txBox="1"/>
          <p:nvPr/>
        </p:nvSpPr>
        <p:spPr>
          <a:xfrm>
            <a:off x="5435584" y="2196865"/>
            <a:ext cx="11962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Red Oak</a:t>
            </a:r>
            <a:endParaRPr lang="en-US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6BBC6E5-70B6-4553-890C-4B871B502EF3}"/>
              </a:ext>
            </a:extLst>
          </p:cNvPr>
          <p:cNvSpPr/>
          <p:nvPr/>
        </p:nvSpPr>
        <p:spPr>
          <a:xfrm>
            <a:off x="5874030" y="2721365"/>
            <a:ext cx="150920" cy="14260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B981060-06C6-45B0-AD0D-59F9655771E6}"/>
              </a:ext>
            </a:extLst>
          </p:cNvPr>
          <p:cNvSpPr txBox="1"/>
          <p:nvPr/>
        </p:nvSpPr>
        <p:spPr>
          <a:xfrm>
            <a:off x="7933307" y="1827533"/>
            <a:ext cx="11962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Cherry</a:t>
            </a:r>
            <a:endParaRPr lang="en-US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1179652-12E7-4956-B509-509B8E41243E}"/>
              </a:ext>
            </a:extLst>
          </p:cNvPr>
          <p:cNvSpPr/>
          <p:nvPr/>
        </p:nvSpPr>
        <p:spPr>
          <a:xfrm flipH="1">
            <a:off x="8146572" y="2402372"/>
            <a:ext cx="171150" cy="16382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4D3E182-795E-4D9D-AF54-81A0183416F1}"/>
              </a:ext>
            </a:extLst>
          </p:cNvPr>
          <p:cNvSpPr txBox="1"/>
          <p:nvPr/>
        </p:nvSpPr>
        <p:spPr>
          <a:xfrm>
            <a:off x="6012406" y="700562"/>
            <a:ext cx="17792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Red Maple</a:t>
            </a:r>
            <a:endParaRPr lang="en-US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C2DAC659-2E6B-4170-A4E0-DC86EA1699E0}"/>
              </a:ext>
            </a:extLst>
          </p:cNvPr>
          <p:cNvSpPr/>
          <p:nvPr/>
        </p:nvSpPr>
        <p:spPr>
          <a:xfrm>
            <a:off x="6228428" y="1124954"/>
            <a:ext cx="150920" cy="14260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47088F8-6580-440F-8986-FDD4F4D48AB1}"/>
              </a:ext>
            </a:extLst>
          </p:cNvPr>
          <p:cNvSpPr txBox="1"/>
          <p:nvPr/>
        </p:nvSpPr>
        <p:spPr>
          <a:xfrm>
            <a:off x="8092451" y="2402372"/>
            <a:ext cx="119626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Birch</a:t>
            </a:r>
            <a:endParaRPr lang="en-US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0C10339-4C61-46C2-B4E3-DD6B4B60D4E2}"/>
              </a:ext>
            </a:extLst>
          </p:cNvPr>
          <p:cNvSpPr/>
          <p:nvPr/>
        </p:nvSpPr>
        <p:spPr>
          <a:xfrm>
            <a:off x="8166802" y="3104786"/>
            <a:ext cx="150920" cy="14260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8437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185F722-C865-4C02-A63E-98451B2FF089}"/>
              </a:ext>
            </a:extLst>
          </p:cNvPr>
          <p:cNvSpPr/>
          <p:nvPr/>
        </p:nvSpPr>
        <p:spPr>
          <a:xfrm>
            <a:off x="2337107" y="878890"/>
            <a:ext cx="7312920" cy="485495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7F9F89-59B3-4978-969D-968E6CFBA949}"/>
              </a:ext>
            </a:extLst>
          </p:cNvPr>
          <p:cNvSpPr txBox="1"/>
          <p:nvPr/>
        </p:nvSpPr>
        <p:spPr>
          <a:xfrm>
            <a:off x="2946307" y="6043019"/>
            <a:ext cx="60945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Mean lipid content of host plant species 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(Also tested at the plot-level)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E2AEDE-8B0C-4AA9-8A4F-FEB66C8BE466}"/>
              </a:ext>
            </a:extLst>
          </p:cNvPr>
          <p:cNvSpPr txBox="1"/>
          <p:nvPr/>
        </p:nvSpPr>
        <p:spPr>
          <a:xfrm rot="16200000">
            <a:off x="-1130563" y="3105790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Predation effect strength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78230EC-C1BE-41A8-AAA2-FCFE36196DA4}"/>
              </a:ext>
            </a:extLst>
          </p:cNvPr>
          <p:cNvCxnSpPr>
            <a:cxnSpLocks/>
          </p:cNvCxnSpPr>
          <p:nvPr/>
        </p:nvCxnSpPr>
        <p:spPr>
          <a:xfrm flipV="1">
            <a:off x="3719743" y="1410983"/>
            <a:ext cx="5113538" cy="396501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066C81C-1EC1-449B-B20E-EA91F6C7A3EF}"/>
              </a:ext>
            </a:extLst>
          </p:cNvPr>
          <p:cNvSpPr txBox="1"/>
          <p:nvPr/>
        </p:nvSpPr>
        <p:spPr>
          <a:xfrm>
            <a:off x="3118281" y="3592782"/>
            <a:ext cx="119626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Barberry</a:t>
            </a:r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1463A90-78E9-4C0A-A27D-6F3ADA091F00}"/>
              </a:ext>
            </a:extLst>
          </p:cNvPr>
          <p:cNvSpPr/>
          <p:nvPr/>
        </p:nvSpPr>
        <p:spPr>
          <a:xfrm>
            <a:off x="3192632" y="4295196"/>
            <a:ext cx="150920" cy="14260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3F22EA-D964-436C-93EF-7D25097169E5}"/>
              </a:ext>
            </a:extLst>
          </p:cNvPr>
          <p:cNvSpPr txBox="1"/>
          <p:nvPr/>
        </p:nvSpPr>
        <p:spPr>
          <a:xfrm>
            <a:off x="5248922" y="4239113"/>
            <a:ext cx="16486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Honeysuckle</a:t>
            </a:r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148B9687-4312-4AE3-9C04-267CD542DD54}"/>
              </a:ext>
            </a:extLst>
          </p:cNvPr>
          <p:cNvSpPr/>
          <p:nvPr/>
        </p:nvSpPr>
        <p:spPr>
          <a:xfrm>
            <a:off x="5451999" y="4674444"/>
            <a:ext cx="150920" cy="14260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E3A7675-DA0D-4D5E-8D94-762256C6FA4F}"/>
              </a:ext>
            </a:extLst>
          </p:cNvPr>
          <p:cNvSpPr txBox="1"/>
          <p:nvPr/>
        </p:nvSpPr>
        <p:spPr>
          <a:xfrm>
            <a:off x="4108799" y="2932799"/>
            <a:ext cx="18052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Euonymus</a:t>
            </a:r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84045D22-98D9-4818-A242-A760D8E3D0B0}"/>
              </a:ext>
            </a:extLst>
          </p:cNvPr>
          <p:cNvSpPr/>
          <p:nvPr/>
        </p:nvSpPr>
        <p:spPr>
          <a:xfrm>
            <a:off x="4853866" y="3290456"/>
            <a:ext cx="150920" cy="14260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03A57AF-4C13-4968-B046-F07444C16CAE}"/>
              </a:ext>
            </a:extLst>
          </p:cNvPr>
          <p:cNvSpPr txBox="1"/>
          <p:nvPr/>
        </p:nvSpPr>
        <p:spPr>
          <a:xfrm>
            <a:off x="6430394" y="3814721"/>
            <a:ext cx="15252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Autumn olive</a:t>
            </a:r>
            <a:endParaRPr lang="en-US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905334C-CA5A-4D74-8164-501181E483BC}"/>
              </a:ext>
            </a:extLst>
          </p:cNvPr>
          <p:cNvSpPr/>
          <p:nvPr/>
        </p:nvSpPr>
        <p:spPr>
          <a:xfrm>
            <a:off x="6897582" y="3648865"/>
            <a:ext cx="150920" cy="14260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DF5C94D-3D89-4511-A00D-A1A3ADCB00CF}"/>
              </a:ext>
            </a:extLst>
          </p:cNvPr>
          <p:cNvSpPr txBox="1"/>
          <p:nvPr/>
        </p:nvSpPr>
        <p:spPr>
          <a:xfrm>
            <a:off x="5506605" y="2543094"/>
            <a:ext cx="11962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Red Oak</a:t>
            </a:r>
            <a:endParaRPr lang="en-US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6BBC6E5-70B6-4553-890C-4B871B502EF3}"/>
              </a:ext>
            </a:extLst>
          </p:cNvPr>
          <p:cNvSpPr/>
          <p:nvPr/>
        </p:nvSpPr>
        <p:spPr>
          <a:xfrm>
            <a:off x="5945051" y="3067594"/>
            <a:ext cx="150920" cy="14260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B981060-06C6-45B0-AD0D-59F9655771E6}"/>
              </a:ext>
            </a:extLst>
          </p:cNvPr>
          <p:cNvSpPr txBox="1"/>
          <p:nvPr/>
        </p:nvSpPr>
        <p:spPr>
          <a:xfrm>
            <a:off x="8004328" y="2173762"/>
            <a:ext cx="11962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Cherry</a:t>
            </a:r>
            <a:endParaRPr lang="en-US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1179652-12E7-4956-B509-509B8E41243E}"/>
              </a:ext>
            </a:extLst>
          </p:cNvPr>
          <p:cNvSpPr/>
          <p:nvPr/>
        </p:nvSpPr>
        <p:spPr>
          <a:xfrm flipH="1">
            <a:off x="8217593" y="2748601"/>
            <a:ext cx="171150" cy="16382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4D3E182-795E-4D9D-AF54-81A0183416F1}"/>
              </a:ext>
            </a:extLst>
          </p:cNvPr>
          <p:cNvSpPr txBox="1"/>
          <p:nvPr/>
        </p:nvSpPr>
        <p:spPr>
          <a:xfrm>
            <a:off x="6083427" y="1046791"/>
            <a:ext cx="17792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Red Maple</a:t>
            </a:r>
            <a:endParaRPr lang="en-US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C2DAC659-2E6B-4170-A4E0-DC86EA1699E0}"/>
              </a:ext>
            </a:extLst>
          </p:cNvPr>
          <p:cNvSpPr/>
          <p:nvPr/>
        </p:nvSpPr>
        <p:spPr>
          <a:xfrm>
            <a:off x="6299449" y="1471183"/>
            <a:ext cx="150920" cy="14260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47088F8-6580-440F-8986-FDD4F4D48AB1}"/>
              </a:ext>
            </a:extLst>
          </p:cNvPr>
          <p:cNvSpPr txBox="1"/>
          <p:nvPr/>
        </p:nvSpPr>
        <p:spPr>
          <a:xfrm>
            <a:off x="8163472" y="2748601"/>
            <a:ext cx="119626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Birch</a:t>
            </a:r>
            <a:endParaRPr lang="en-US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0C10339-4C61-46C2-B4E3-DD6B4B60D4E2}"/>
              </a:ext>
            </a:extLst>
          </p:cNvPr>
          <p:cNvSpPr/>
          <p:nvPr/>
        </p:nvSpPr>
        <p:spPr>
          <a:xfrm>
            <a:off x="8237823" y="3451015"/>
            <a:ext cx="150920" cy="14260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7207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207457-5BA5-40B3-B628-3857923385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88308"/>
            <a:ext cx="7188989" cy="1021424"/>
          </a:xfrm>
        </p:spPr>
        <p:txBody>
          <a:bodyPr anchor="b">
            <a:normAutofit/>
          </a:bodyPr>
          <a:lstStyle/>
          <a:p>
            <a:r>
              <a:rPr lang="en-US" sz="4000">
                <a:solidFill>
                  <a:schemeClr val="bg1"/>
                </a:solidFill>
              </a:rPr>
              <a:t>Hypotheses / predictions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1440584"/>
            <a:ext cx="8027189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7C2F6CE-0CF2-4DDD-85F5-96799A328F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4164811" y="6267491"/>
            <a:ext cx="8027189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99EE8FD-EA4D-418D-8601-AE2A90728BA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18887084"/>
              </p:ext>
            </p:extLst>
          </p:nvPr>
        </p:nvGraphicFramePr>
        <p:xfrm>
          <a:off x="1392238" y="1715407"/>
          <a:ext cx="9407525" cy="4241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24658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B719FC-66AF-4D61-B834-F09C65309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88308"/>
            <a:ext cx="7188989" cy="1021424"/>
          </a:xfrm>
        </p:spPr>
        <p:txBody>
          <a:bodyPr anchor="b">
            <a:normAutofit/>
          </a:bodyPr>
          <a:lstStyle/>
          <a:p>
            <a:r>
              <a:rPr lang="en-US" sz="2500">
                <a:solidFill>
                  <a:schemeClr val="bg1"/>
                </a:solidFill>
              </a:rPr>
              <a:t>Experimental design is a bird-focused modification to Singer lab forest caterpillar projects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1440584"/>
            <a:ext cx="8027189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7C2F6CE-0CF2-4DDD-85F5-96799A328F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4164811" y="6267491"/>
            <a:ext cx="8027189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8B8029C-7C80-4093-9EC7-4D59BF98695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76997100"/>
              </p:ext>
            </p:extLst>
          </p:nvPr>
        </p:nvGraphicFramePr>
        <p:xfrm>
          <a:off x="1392238" y="1715407"/>
          <a:ext cx="9407525" cy="4241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595630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46D2B7-6268-41B4-BC99-564AE69B63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8308"/>
            <a:ext cx="5499970" cy="1021424"/>
          </a:xfrm>
        </p:spPr>
        <p:txBody>
          <a:bodyPr anchor="b">
            <a:normAutofit/>
          </a:bodyPr>
          <a:lstStyle/>
          <a:p>
            <a:pPr algn="r"/>
            <a:r>
              <a:rPr lang="en-US" sz="4000">
                <a:solidFill>
                  <a:schemeClr val="bg1"/>
                </a:solidFill>
              </a:rPr>
              <a:t>Experimental overview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26210" y="1440584"/>
            <a:ext cx="621196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9DD005C1-8C51-42D6-9BEE-B9B838497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B303E1B-AEFE-46E4-9E98-48A5B95A292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37245632"/>
              </p:ext>
            </p:extLst>
          </p:nvPr>
        </p:nvGraphicFramePr>
        <p:xfrm>
          <a:off x="1392238" y="1682750"/>
          <a:ext cx="9407525" cy="4241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005920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730B78-1156-4399-9F66-E40B2F4D4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88308"/>
            <a:ext cx="7188989" cy="1021424"/>
          </a:xfrm>
        </p:spPr>
        <p:txBody>
          <a:bodyPr anchor="b">
            <a:normAutofit/>
          </a:bodyPr>
          <a:lstStyle/>
          <a:p>
            <a:r>
              <a:rPr lang="en-US" sz="4000">
                <a:solidFill>
                  <a:schemeClr val="bg1"/>
                </a:solidFill>
              </a:rPr>
              <a:t>Staff, volunteers, and resources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1440584"/>
            <a:ext cx="8027189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7C2F6CE-0CF2-4DDD-85F5-96799A328F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4164811" y="6267491"/>
            <a:ext cx="8027189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FC77EB0-EA35-413F-8D78-E06C5B2B17F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22578935"/>
              </p:ext>
            </p:extLst>
          </p:nvPr>
        </p:nvGraphicFramePr>
        <p:xfrm>
          <a:off x="1392238" y="1715407"/>
          <a:ext cx="9407525" cy="4241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992660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5D57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50E60C-5338-46BC-99B2-09898A60DC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Three forest sites straddle the CT-NY border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605D09C-492C-421C-B000-67A7835677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78287" y="961812"/>
            <a:ext cx="6708825" cy="4930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8375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CEB41C5C-0F34-4DDA-9D7C-5E717F35F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384" y="303591"/>
            <a:ext cx="4334256" cy="58967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7E1E5E6-F385-4E9C-B201-BA5BDE5CAD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04088" y="2050687"/>
            <a:ext cx="3685032" cy="0"/>
          </a:xfrm>
          <a:prstGeom prst="line">
            <a:avLst/>
          </a:prstGeom>
          <a:ln w="22225">
            <a:solidFill>
              <a:srgbClr val="E7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324B762C-354D-4D68-9887-27B399AA51B5}"/>
              </a:ext>
            </a:extLst>
          </p:cNvPr>
          <p:cNvSpPr/>
          <p:nvPr/>
        </p:nvSpPr>
        <p:spPr>
          <a:xfrm>
            <a:off x="593610" y="2121763"/>
            <a:ext cx="3822192" cy="37730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b="1" dirty="0">
                <a:solidFill>
                  <a:schemeClr val="bg1"/>
                </a:solidFill>
              </a:rPr>
              <a:t>Starting Summer 2021: Full time consulting data scientist on multiple projects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4A2D99-C592-4ECC-9593-89985A5CC3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0716" y="943498"/>
            <a:ext cx="6596652" cy="481555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658AAC8-CC83-45B7-BF2C-B3A46BD5BD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6879" y="4892574"/>
            <a:ext cx="3601511" cy="79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0743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707FC24-6981-43D9-B525-C7832BA22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11449"/>
            <a:ext cx="4332307" cy="617955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D95F84-D7B3-4A8A-BB9E-E0C0852E31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950" y="742951"/>
            <a:ext cx="3476625" cy="49625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7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As nature preserves, each forest has some baseline information on tree stand structure or bird communities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B2DEAB2-9FC8-4F0C-A565-0F131BAD95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53822" y="1466907"/>
            <a:ext cx="6553545" cy="3932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2064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247C2-EBC0-470F-994E-A2E2C5685D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511" y="-160540"/>
            <a:ext cx="11145014" cy="1325563"/>
          </a:xfrm>
        </p:spPr>
        <p:txBody>
          <a:bodyPr/>
          <a:lstStyle/>
          <a:p>
            <a:r>
              <a:rPr lang="en-US" dirty="0"/>
              <a:t>Three example plots (no invasive plants)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07A2DAA-493A-46B1-A39E-30A2F476A79F}"/>
              </a:ext>
            </a:extLst>
          </p:cNvPr>
          <p:cNvSpPr/>
          <p:nvPr/>
        </p:nvSpPr>
        <p:spPr>
          <a:xfrm>
            <a:off x="294511" y="1833137"/>
            <a:ext cx="3460635" cy="304070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9564993-4E34-4E3B-979C-7105986FB23D}"/>
              </a:ext>
            </a:extLst>
          </p:cNvPr>
          <p:cNvSpPr/>
          <p:nvPr/>
        </p:nvSpPr>
        <p:spPr>
          <a:xfrm>
            <a:off x="598066" y="2148305"/>
            <a:ext cx="688463" cy="44603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Oak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F39D649-B367-4C10-BAD7-3A40669D46AC}"/>
              </a:ext>
            </a:extLst>
          </p:cNvPr>
          <p:cNvSpPr/>
          <p:nvPr/>
        </p:nvSpPr>
        <p:spPr>
          <a:xfrm>
            <a:off x="1410256" y="2148304"/>
            <a:ext cx="688463" cy="44603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Oak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B7DFBBB-9492-4115-920C-95785D7FD7C0}"/>
              </a:ext>
            </a:extLst>
          </p:cNvPr>
          <p:cNvSpPr/>
          <p:nvPr/>
        </p:nvSpPr>
        <p:spPr>
          <a:xfrm>
            <a:off x="1513311" y="4044319"/>
            <a:ext cx="688463" cy="44603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Oak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B267885-A07C-4A52-B63B-AA40FE4D12FF}"/>
              </a:ext>
            </a:extLst>
          </p:cNvPr>
          <p:cNvSpPr/>
          <p:nvPr/>
        </p:nvSpPr>
        <p:spPr>
          <a:xfrm>
            <a:off x="978992" y="3500346"/>
            <a:ext cx="688463" cy="44603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Oak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3795FDB-EDF0-4B5D-8327-061E365443B9}"/>
              </a:ext>
            </a:extLst>
          </p:cNvPr>
          <p:cNvSpPr/>
          <p:nvPr/>
        </p:nvSpPr>
        <p:spPr>
          <a:xfrm>
            <a:off x="2441546" y="3355545"/>
            <a:ext cx="879568" cy="44603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Maple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6AF91E2-125E-432F-9022-4B1751693576}"/>
              </a:ext>
            </a:extLst>
          </p:cNvPr>
          <p:cNvSpPr/>
          <p:nvPr/>
        </p:nvSpPr>
        <p:spPr>
          <a:xfrm>
            <a:off x="2631084" y="3969025"/>
            <a:ext cx="889738" cy="44603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Maple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94C0655-F804-4F95-B372-03308BA3CD58}"/>
              </a:ext>
            </a:extLst>
          </p:cNvPr>
          <p:cNvSpPr txBox="1"/>
          <p:nvPr/>
        </p:nvSpPr>
        <p:spPr>
          <a:xfrm>
            <a:off x="1286529" y="1429498"/>
            <a:ext cx="8121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Plot A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60B09BDC-23C3-4DB5-82D3-55FB43443E5C}"/>
              </a:ext>
            </a:extLst>
          </p:cNvPr>
          <p:cNvSpPr/>
          <p:nvPr/>
        </p:nvSpPr>
        <p:spPr>
          <a:xfrm>
            <a:off x="4413489" y="5704780"/>
            <a:ext cx="2503649" cy="44603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Bird exclusion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60D0FDA5-749C-4EB4-B0E6-FE6F7B41778E}"/>
              </a:ext>
            </a:extLst>
          </p:cNvPr>
          <p:cNvSpPr/>
          <p:nvPr/>
        </p:nvSpPr>
        <p:spPr>
          <a:xfrm>
            <a:off x="4004028" y="1833137"/>
            <a:ext cx="3460635" cy="304070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D80B3CE4-B2A8-4001-80AE-9661B1807075}"/>
              </a:ext>
            </a:extLst>
          </p:cNvPr>
          <p:cNvSpPr/>
          <p:nvPr/>
        </p:nvSpPr>
        <p:spPr>
          <a:xfrm>
            <a:off x="5222828" y="4044319"/>
            <a:ext cx="688463" cy="44603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Oak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43C789B-C444-49B9-8B19-8162870B222A}"/>
              </a:ext>
            </a:extLst>
          </p:cNvPr>
          <p:cNvSpPr/>
          <p:nvPr/>
        </p:nvSpPr>
        <p:spPr>
          <a:xfrm>
            <a:off x="4688509" y="3500346"/>
            <a:ext cx="688463" cy="44603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Oak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43733AC-B082-4FC4-A4E1-CB06138726C9}"/>
              </a:ext>
            </a:extLst>
          </p:cNvPr>
          <p:cNvSpPr txBox="1"/>
          <p:nvPr/>
        </p:nvSpPr>
        <p:spPr>
          <a:xfrm>
            <a:off x="4996046" y="1429498"/>
            <a:ext cx="8121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Plot B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B532CE29-5166-4950-B977-74A2754167FD}"/>
              </a:ext>
            </a:extLst>
          </p:cNvPr>
          <p:cNvSpPr/>
          <p:nvPr/>
        </p:nvSpPr>
        <p:spPr>
          <a:xfrm>
            <a:off x="7746413" y="1835193"/>
            <a:ext cx="3460635" cy="304070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50C41DE9-939E-4E75-9AD9-71878E34E48B}"/>
              </a:ext>
            </a:extLst>
          </p:cNvPr>
          <p:cNvSpPr/>
          <p:nvPr/>
        </p:nvSpPr>
        <p:spPr>
          <a:xfrm>
            <a:off x="8104024" y="2820770"/>
            <a:ext cx="879568" cy="44603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Maple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059D6DDC-C4A2-4F92-BFE5-6DDA22BAE1CD}"/>
              </a:ext>
            </a:extLst>
          </p:cNvPr>
          <p:cNvSpPr/>
          <p:nvPr/>
        </p:nvSpPr>
        <p:spPr>
          <a:xfrm>
            <a:off x="9178675" y="2802467"/>
            <a:ext cx="889738" cy="44603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Maple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4C060F99-60A9-4AF9-AFA7-B723B96F2D97}"/>
              </a:ext>
            </a:extLst>
          </p:cNvPr>
          <p:cNvSpPr txBox="1"/>
          <p:nvPr/>
        </p:nvSpPr>
        <p:spPr>
          <a:xfrm>
            <a:off x="8738431" y="1431554"/>
            <a:ext cx="8121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Plot C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DA1ED770-078E-4BA0-9D41-5935216DAC3C}"/>
              </a:ext>
            </a:extLst>
          </p:cNvPr>
          <p:cNvSpPr/>
          <p:nvPr/>
        </p:nvSpPr>
        <p:spPr>
          <a:xfrm>
            <a:off x="4476095" y="2345351"/>
            <a:ext cx="1105256" cy="44603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Hickory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E2CD2C8F-CCAF-4961-ADFC-9001C7B00730}"/>
              </a:ext>
            </a:extLst>
          </p:cNvPr>
          <p:cNvSpPr/>
          <p:nvPr/>
        </p:nvSpPr>
        <p:spPr>
          <a:xfrm>
            <a:off x="4775312" y="2907452"/>
            <a:ext cx="1105256" cy="44603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Hickory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67F4DE26-C6D4-4E3B-91C4-0EF81105DFFA}"/>
              </a:ext>
            </a:extLst>
          </p:cNvPr>
          <p:cNvSpPr/>
          <p:nvPr/>
        </p:nvSpPr>
        <p:spPr>
          <a:xfrm>
            <a:off x="5811882" y="3463155"/>
            <a:ext cx="1105256" cy="44603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Hickory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D6679F05-6C2D-4ADA-9F1B-05E4F4DF585A}"/>
              </a:ext>
            </a:extLst>
          </p:cNvPr>
          <p:cNvSpPr/>
          <p:nvPr/>
        </p:nvSpPr>
        <p:spPr>
          <a:xfrm>
            <a:off x="6015388" y="2682817"/>
            <a:ext cx="1105256" cy="44603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Hickory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F01B4951-C593-4526-A15E-E0820614ABFC}"/>
              </a:ext>
            </a:extLst>
          </p:cNvPr>
          <p:cNvSpPr/>
          <p:nvPr/>
        </p:nvSpPr>
        <p:spPr>
          <a:xfrm>
            <a:off x="8309530" y="3417891"/>
            <a:ext cx="1105256" cy="44603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Hickory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1BD95569-26F2-48BE-A29C-938DFC0799E3}"/>
              </a:ext>
            </a:extLst>
          </p:cNvPr>
          <p:cNvSpPr/>
          <p:nvPr/>
        </p:nvSpPr>
        <p:spPr>
          <a:xfrm>
            <a:off x="9623544" y="3417890"/>
            <a:ext cx="1105256" cy="44603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Hickory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6F699925-C6F6-4E23-ADF2-430A0D72B2B5}"/>
              </a:ext>
            </a:extLst>
          </p:cNvPr>
          <p:cNvSpPr/>
          <p:nvPr/>
        </p:nvSpPr>
        <p:spPr>
          <a:xfrm>
            <a:off x="8466835" y="4040421"/>
            <a:ext cx="1105256" cy="44603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Birch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15EA51D6-18AD-4C16-AFC1-B323ED82BFF3}"/>
              </a:ext>
            </a:extLst>
          </p:cNvPr>
          <p:cNvSpPr/>
          <p:nvPr/>
        </p:nvSpPr>
        <p:spPr>
          <a:xfrm>
            <a:off x="9739885" y="4033313"/>
            <a:ext cx="1105256" cy="44603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Birch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1C342D8D-4DE0-412B-9ABC-06EFA02F3572}"/>
              </a:ext>
            </a:extLst>
          </p:cNvPr>
          <p:cNvSpPr/>
          <p:nvPr/>
        </p:nvSpPr>
        <p:spPr>
          <a:xfrm>
            <a:off x="8064755" y="2101414"/>
            <a:ext cx="1105256" cy="44603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Birch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8DDD7F4F-B504-404B-A6FA-A5892CAA3F57}"/>
              </a:ext>
            </a:extLst>
          </p:cNvPr>
          <p:cNvSpPr/>
          <p:nvPr/>
        </p:nvSpPr>
        <p:spPr>
          <a:xfrm>
            <a:off x="9476730" y="2080689"/>
            <a:ext cx="1105256" cy="44603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Birch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35EB58DC-1CF8-4315-AAB0-3FFF0CB9E7C3}"/>
              </a:ext>
            </a:extLst>
          </p:cNvPr>
          <p:cNvSpPr/>
          <p:nvPr/>
        </p:nvSpPr>
        <p:spPr>
          <a:xfrm>
            <a:off x="748946" y="2735391"/>
            <a:ext cx="1105256" cy="44603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Birch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C4F5DCB1-A28E-4AC7-AB80-A2A5D1E09330}"/>
              </a:ext>
            </a:extLst>
          </p:cNvPr>
          <p:cNvSpPr/>
          <p:nvPr/>
        </p:nvSpPr>
        <p:spPr>
          <a:xfrm>
            <a:off x="2160921" y="2714666"/>
            <a:ext cx="1105256" cy="44603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Birch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D75E8A9A-F802-44A7-ADF4-3BF43FA7B15E}"/>
              </a:ext>
            </a:extLst>
          </p:cNvPr>
          <p:cNvSpPr/>
          <p:nvPr/>
        </p:nvSpPr>
        <p:spPr>
          <a:xfrm>
            <a:off x="6135970" y="4136575"/>
            <a:ext cx="688463" cy="44603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Oak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4A003D04-8CFE-47FA-A808-886B438B1046}"/>
              </a:ext>
            </a:extLst>
          </p:cNvPr>
          <p:cNvSpPr/>
          <p:nvPr/>
        </p:nvSpPr>
        <p:spPr>
          <a:xfrm>
            <a:off x="4320100" y="4136575"/>
            <a:ext cx="688463" cy="44603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Oak</a:t>
            </a:r>
          </a:p>
        </p:txBody>
      </p:sp>
    </p:spTree>
    <p:extLst>
      <p:ext uri="{BB962C8B-B14F-4D97-AF65-F5344CB8AC3E}">
        <p14:creationId xmlns:p14="http://schemas.microsoft.com/office/powerpoint/2010/main" val="26339859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247C2-EBC0-470F-994E-A2E2C5685D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049819" y="183119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Plot types with </a:t>
            </a:r>
            <a:br>
              <a:rPr lang="en-US" dirty="0"/>
            </a:br>
            <a:r>
              <a:rPr lang="en-US" dirty="0"/>
              <a:t>invasive plants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07A2DAA-493A-46B1-A39E-30A2F476A79F}"/>
              </a:ext>
            </a:extLst>
          </p:cNvPr>
          <p:cNvSpPr/>
          <p:nvPr/>
        </p:nvSpPr>
        <p:spPr>
          <a:xfrm>
            <a:off x="748005" y="2103437"/>
            <a:ext cx="4214612" cy="368480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434F896-6407-42C4-951A-8A17B4321630}"/>
              </a:ext>
            </a:extLst>
          </p:cNvPr>
          <p:cNvSpPr/>
          <p:nvPr/>
        </p:nvSpPr>
        <p:spPr>
          <a:xfrm>
            <a:off x="3497802" y="5125892"/>
            <a:ext cx="1118322" cy="44603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Barberry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9505123-7CF8-4DD9-904A-43867329B5EA}"/>
              </a:ext>
            </a:extLst>
          </p:cNvPr>
          <p:cNvSpPr/>
          <p:nvPr/>
        </p:nvSpPr>
        <p:spPr>
          <a:xfrm>
            <a:off x="3667958" y="2641624"/>
            <a:ext cx="1118322" cy="44603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Barberry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4062495-D162-40C1-A72B-58516F132452}"/>
              </a:ext>
            </a:extLst>
          </p:cNvPr>
          <p:cNvSpPr/>
          <p:nvPr/>
        </p:nvSpPr>
        <p:spPr>
          <a:xfrm>
            <a:off x="1244353" y="3945839"/>
            <a:ext cx="1118322" cy="44603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Barberry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B4686BB-32B6-4E02-9806-D1D593A50EA7}"/>
              </a:ext>
            </a:extLst>
          </p:cNvPr>
          <p:cNvSpPr/>
          <p:nvPr/>
        </p:nvSpPr>
        <p:spPr>
          <a:xfrm>
            <a:off x="3207798" y="3702494"/>
            <a:ext cx="1118322" cy="44603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Barberry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9564993-4E34-4E3B-979C-7105986FB23D}"/>
              </a:ext>
            </a:extLst>
          </p:cNvPr>
          <p:cNvSpPr/>
          <p:nvPr/>
        </p:nvSpPr>
        <p:spPr>
          <a:xfrm>
            <a:off x="1051560" y="2418605"/>
            <a:ext cx="688463" cy="44603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Oak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F39D649-B367-4C10-BAD7-3A40669D46AC}"/>
              </a:ext>
            </a:extLst>
          </p:cNvPr>
          <p:cNvSpPr/>
          <p:nvPr/>
        </p:nvSpPr>
        <p:spPr>
          <a:xfrm>
            <a:off x="1863750" y="2418604"/>
            <a:ext cx="688463" cy="44603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Oak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B7DFBBB-9492-4115-920C-95785D7FD7C0}"/>
              </a:ext>
            </a:extLst>
          </p:cNvPr>
          <p:cNvSpPr/>
          <p:nvPr/>
        </p:nvSpPr>
        <p:spPr>
          <a:xfrm>
            <a:off x="1434440" y="5250054"/>
            <a:ext cx="688463" cy="44603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Oak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B267885-A07C-4A52-B63B-AA40FE4D12FF}"/>
              </a:ext>
            </a:extLst>
          </p:cNvPr>
          <p:cNvSpPr/>
          <p:nvPr/>
        </p:nvSpPr>
        <p:spPr>
          <a:xfrm>
            <a:off x="900121" y="4706081"/>
            <a:ext cx="688463" cy="44603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Oak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3795FDB-EDF0-4B5D-8327-061E365443B9}"/>
              </a:ext>
            </a:extLst>
          </p:cNvPr>
          <p:cNvSpPr/>
          <p:nvPr/>
        </p:nvSpPr>
        <p:spPr>
          <a:xfrm>
            <a:off x="2362675" y="4561280"/>
            <a:ext cx="879568" cy="44603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Maple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6AF91E2-125E-432F-9022-4B1751693576}"/>
              </a:ext>
            </a:extLst>
          </p:cNvPr>
          <p:cNvSpPr/>
          <p:nvPr/>
        </p:nvSpPr>
        <p:spPr>
          <a:xfrm>
            <a:off x="2552213" y="5174760"/>
            <a:ext cx="889738" cy="44603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Maple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3BFA315-5EFA-4640-87DE-E151BE533590}"/>
              </a:ext>
            </a:extLst>
          </p:cNvPr>
          <p:cNvSpPr/>
          <p:nvPr/>
        </p:nvSpPr>
        <p:spPr>
          <a:xfrm>
            <a:off x="1105616" y="3089014"/>
            <a:ext cx="879568" cy="44603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Maple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22830F1-859F-4A63-8F64-0DA52B43211F}"/>
              </a:ext>
            </a:extLst>
          </p:cNvPr>
          <p:cNvSpPr/>
          <p:nvPr/>
        </p:nvSpPr>
        <p:spPr>
          <a:xfrm>
            <a:off x="2180267" y="3070711"/>
            <a:ext cx="889738" cy="44603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Maple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4663C1C-6660-4493-A0D9-18B73AD0E195}"/>
              </a:ext>
            </a:extLst>
          </p:cNvPr>
          <p:cNvSpPr/>
          <p:nvPr/>
        </p:nvSpPr>
        <p:spPr>
          <a:xfrm>
            <a:off x="3497802" y="4338261"/>
            <a:ext cx="1118322" cy="44603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Barberry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6D00356-3B37-43EF-9E2C-D51B28598198}"/>
              </a:ext>
            </a:extLst>
          </p:cNvPr>
          <p:cNvSpPr/>
          <p:nvPr/>
        </p:nvSpPr>
        <p:spPr>
          <a:xfrm>
            <a:off x="6096000" y="2103437"/>
            <a:ext cx="4214612" cy="368480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A86FD7A-AD78-4EB8-AEE4-E3DC27C2145D}"/>
              </a:ext>
            </a:extLst>
          </p:cNvPr>
          <p:cNvSpPr/>
          <p:nvPr/>
        </p:nvSpPr>
        <p:spPr>
          <a:xfrm>
            <a:off x="6399555" y="2418605"/>
            <a:ext cx="688463" cy="44603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Oak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0687269-B1C3-43CE-A3C2-8183A3E41ED1}"/>
              </a:ext>
            </a:extLst>
          </p:cNvPr>
          <p:cNvSpPr/>
          <p:nvPr/>
        </p:nvSpPr>
        <p:spPr>
          <a:xfrm>
            <a:off x="7211745" y="2418604"/>
            <a:ext cx="688463" cy="44603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Oak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4E151A4-B617-4C59-8C68-C0264CA217EA}"/>
              </a:ext>
            </a:extLst>
          </p:cNvPr>
          <p:cNvSpPr/>
          <p:nvPr/>
        </p:nvSpPr>
        <p:spPr>
          <a:xfrm>
            <a:off x="8080689" y="4922347"/>
            <a:ext cx="688463" cy="44603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Oak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E14A390-43F5-4962-8270-85D6FF8C6A7C}"/>
              </a:ext>
            </a:extLst>
          </p:cNvPr>
          <p:cNvSpPr/>
          <p:nvPr/>
        </p:nvSpPr>
        <p:spPr>
          <a:xfrm>
            <a:off x="8951324" y="4922348"/>
            <a:ext cx="688463" cy="44603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Oak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05FA54C-8F09-4D22-9767-9B58B90C5695}"/>
              </a:ext>
            </a:extLst>
          </p:cNvPr>
          <p:cNvSpPr/>
          <p:nvPr/>
        </p:nvSpPr>
        <p:spPr>
          <a:xfrm>
            <a:off x="6509151" y="3702493"/>
            <a:ext cx="879568" cy="44603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Maple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20272A9-E579-41E9-9207-3416B99CAF7E}"/>
              </a:ext>
            </a:extLst>
          </p:cNvPr>
          <p:cNvSpPr/>
          <p:nvPr/>
        </p:nvSpPr>
        <p:spPr>
          <a:xfrm>
            <a:off x="6498981" y="3179808"/>
            <a:ext cx="889738" cy="44603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Maple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8E23097-FC9A-463C-BC8C-72107BAE21A6}"/>
              </a:ext>
            </a:extLst>
          </p:cNvPr>
          <p:cNvSpPr/>
          <p:nvPr/>
        </p:nvSpPr>
        <p:spPr>
          <a:xfrm>
            <a:off x="8249175" y="3479475"/>
            <a:ext cx="879568" cy="44603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Maple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B2A7378-DDD6-498D-943F-7C3EA10693EA}"/>
              </a:ext>
            </a:extLst>
          </p:cNvPr>
          <p:cNvSpPr/>
          <p:nvPr/>
        </p:nvSpPr>
        <p:spPr>
          <a:xfrm>
            <a:off x="8922056" y="2865995"/>
            <a:ext cx="889738" cy="44603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Maple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94C0655-F804-4F95-B372-03308BA3CD58}"/>
              </a:ext>
            </a:extLst>
          </p:cNvPr>
          <p:cNvSpPr txBox="1"/>
          <p:nvPr/>
        </p:nvSpPr>
        <p:spPr>
          <a:xfrm>
            <a:off x="1545400" y="1699704"/>
            <a:ext cx="24525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Invaded plots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5D0D0DD-C25F-4114-B1C2-CADC6E010D35}"/>
              </a:ext>
            </a:extLst>
          </p:cNvPr>
          <p:cNvSpPr txBox="1"/>
          <p:nvPr/>
        </p:nvSpPr>
        <p:spPr>
          <a:xfrm>
            <a:off x="7022879" y="1648471"/>
            <a:ext cx="24525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Non-invaded plots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7B53797-D69C-4101-88CC-EF66179836FE}"/>
              </a:ext>
            </a:extLst>
          </p:cNvPr>
          <p:cNvSpPr/>
          <p:nvPr/>
        </p:nvSpPr>
        <p:spPr>
          <a:xfrm>
            <a:off x="3472986" y="3179808"/>
            <a:ext cx="1118322" cy="44603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Barberry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DE14EBA-2218-45BC-B62E-B03916745B44}"/>
              </a:ext>
            </a:extLst>
          </p:cNvPr>
          <p:cNvSpPr/>
          <p:nvPr/>
        </p:nvSpPr>
        <p:spPr>
          <a:xfrm>
            <a:off x="6433138" y="4352769"/>
            <a:ext cx="688463" cy="44603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Oak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33BD2D2-4BD2-418F-ACF5-1A349347D5B3}"/>
              </a:ext>
            </a:extLst>
          </p:cNvPr>
          <p:cNvSpPr/>
          <p:nvPr/>
        </p:nvSpPr>
        <p:spPr>
          <a:xfrm>
            <a:off x="7303773" y="4352770"/>
            <a:ext cx="688463" cy="44603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Oak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7F76D97-94B1-40B1-BBF9-F7BA6B717302}"/>
              </a:ext>
            </a:extLst>
          </p:cNvPr>
          <p:cNvSpPr/>
          <p:nvPr/>
        </p:nvSpPr>
        <p:spPr>
          <a:xfrm>
            <a:off x="8270077" y="4032317"/>
            <a:ext cx="879568" cy="44603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Maple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3EF2130-851E-4620-BB41-208FB1E6275F}"/>
              </a:ext>
            </a:extLst>
          </p:cNvPr>
          <p:cNvSpPr/>
          <p:nvPr/>
        </p:nvSpPr>
        <p:spPr>
          <a:xfrm>
            <a:off x="9366925" y="4170048"/>
            <a:ext cx="889738" cy="44603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Maple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60B09BDC-23C3-4DB5-82D3-55FB43443E5C}"/>
              </a:ext>
            </a:extLst>
          </p:cNvPr>
          <p:cNvSpPr/>
          <p:nvPr/>
        </p:nvSpPr>
        <p:spPr>
          <a:xfrm>
            <a:off x="4323492" y="249430"/>
            <a:ext cx="2503649" cy="44603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Bird exclusion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70903CF-202C-41F0-8F85-FE32E47FF6D1}"/>
              </a:ext>
            </a:extLst>
          </p:cNvPr>
          <p:cNvSpPr/>
          <p:nvPr/>
        </p:nvSpPr>
        <p:spPr>
          <a:xfrm>
            <a:off x="4326120" y="865170"/>
            <a:ext cx="2503649" cy="44603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Exotic species</a:t>
            </a:r>
          </a:p>
        </p:txBody>
      </p:sp>
    </p:spTree>
    <p:extLst>
      <p:ext uri="{BB962C8B-B14F-4D97-AF65-F5344CB8AC3E}">
        <p14:creationId xmlns:p14="http://schemas.microsoft.com/office/powerpoint/2010/main" val="34940819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8BC6B0-10EB-47EF-A35D-EB54BEBC3F7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15413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276AF3E-024B-4D28-9508-13A0B6CC0D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Unanswered questions in terms of experimental design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9780D4B-6E12-44C5-960D-5BE2F459F54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26810999"/>
              </p:ext>
            </p:extLst>
          </p:nvPr>
        </p:nvGraphicFramePr>
        <p:xfrm>
          <a:off x="5155379" y="1065862"/>
          <a:ext cx="5744685" cy="47262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041927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235BB-D03B-4380-9476-C50537884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Old slides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05CE42-3877-4481-AF2E-FBBEC363A2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2617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87B5126E-EA1A-41D1-87CC-E35AADD9C2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2747" y="1423944"/>
            <a:ext cx="1545925" cy="1159444"/>
          </a:xfrm>
          <a:prstGeom prst="rect">
            <a:avLst/>
          </a:prstGeom>
        </p:spPr>
      </p:pic>
      <p:pic>
        <p:nvPicPr>
          <p:cNvPr id="1026" name="Picture 2" descr="Image result for red eyed vireo">
            <a:extLst>
              <a:ext uri="{FF2B5EF4-FFF2-40B4-BE49-F238E27FC236}">
                <a16:creationId xmlns:a16="http://schemas.microsoft.com/office/drawing/2014/main" id="{F649DEC1-61B6-4661-89ED-8525F33103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3833" y="674584"/>
            <a:ext cx="1496890" cy="963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E0A0B8C-6CB7-4F71-B32A-1E9DD6110213}"/>
              </a:ext>
            </a:extLst>
          </p:cNvPr>
          <p:cNvSpPr/>
          <p:nvPr/>
        </p:nvSpPr>
        <p:spPr>
          <a:xfrm>
            <a:off x="132953" y="81163"/>
            <a:ext cx="77251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u="sng" dirty="0">
                <a:latin typeface="Arial" panose="020B0604020202020204" pitchFamily="34" charset="0"/>
                <a:cs typeface="Arial" panose="020B0604020202020204" pitchFamily="34" charset="0"/>
              </a:rPr>
              <a:t>Habitat quality for birds and bird diversity mediates caterpillar suppression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AAF3C3A-8619-4EC9-A981-94B40FB7BF30}"/>
              </a:ext>
            </a:extLst>
          </p:cNvPr>
          <p:cNvSpPr/>
          <p:nvPr/>
        </p:nvSpPr>
        <p:spPr>
          <a:xfrm>
            <a:off x="737155" y="5789551"/>
            <a:ext cx="3052273" cy="44603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 quality habitat or birds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45B9284-D24C-4CA4-BB38-096B358A78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389" y="1372237"/>
            <a:ext cx="1470441" cy="982208"/>
          </a:xfrm>
          <a:prstGeom prst="rect">
            <a:avLst/>
          </a:prstGeom>
        </p:spPr>
      </p:pic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C6E14F7-2F1A-4050-A08F-B6542403280D}"/>
              </a:ext>
            </a:extLst>
          </p:cNvPr>
          <p:cNvCxnSpPr>
            <a:cxnSpLocks/>
          </p:cNvCxnSpPr>
          <p:nvPr/>
        </p:nvCxnSpPr>
        <p:spPr>
          <a:xfrm>
            <a:off x="2369825" y="2371929"/>
            <a:ext cx="0" cy="662407"/>
          </a:xfrm>
          <a:prstGeom prst="straightConnector1">
            <a:avLst/>
          </a:prstGeom>
          <a:ln w="1143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Picture 5" descr="Ruby Quaker - caterpillar - Orthosia rubescens">
            <a:extLst>
              <a:ext uri="{FF2B5EF4-FFF2-40B4-BE49-F238E27FC236}">
                <a16:creationId xmlns:a16="http://schemas.microsoft.com/office/drawing/2014/main" id="{F39E78C7-4032-4D4B-96CB-E8394B2379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205483" y="3083470"/>
            <a:ext cx="1441953" cy="862597"/>
          </a:xfrm>
          <a:prstGeom prst="rect">
            <a:avLst/>
          </a:prstGeom>
          <a:noFill/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55568E94-7751-41CA-8E7E-D4138C967D86}"/>
              </a:ext>
            </a:extLst>
          </p:cNvPr>
          <p:cNvSpPr/>
          <p:nvPr/>
        </p:nvSpPr>
        <p:spPr>
          <a:xfrm>
            <a:off x="4449501" y="5797283"/>
            <a:ext cx="3052273" cy="44603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Low quality habitat for birds</a:t>
            </a:r>
          </a:p>
        </p:txBody>
      </p:sp>
      <p:pic>
        <p:nvPicPr>
          <p:cNvPr id="35" name="Picture 5" descr="Ruby Quaker - caterpillar - Orthosia rubescens">
            <a:extLst>
              <a:ext uri="{FF2B5EF4-FFF2-40B4-BE49-F238E27FC236}">
                <a16:creationId xmlns:a16="http://schemas.microsoft.com/office/drawing/2014/main" id="{ABDB8BFD-5F81-4684-ACFF-810D1DA0A3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457113" y="3179729"/>
            <a:ext cx="1413649" cy="845665"/>
          </a:xfrm>
          <a:prstGeom prst="rect">
            <a:avLst/>
          </a:prstGeom>
          <a:noFill/>
        </p:spPr>
      </p:pic>
      <p:pic>
        <p:nvPicPr>
          <p:cNvPr id="38" name="Picture 2" descr="Image result for red eyed vireo">
            <a:extLst>
              <a:ext uri="{FF2B5EF4-FFF2-40B4-BE49-F238E27FC236}">
                <a16:creationId xmlns:a16="http://schemas.microsoft.com/office/drawing/2014/main" id="{E947195F-878F-41A0-ADE9-D44CAEC3AF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2266" y="1607309"/>
            <a:ext cx="1526742" cy="982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ED9CCBC5-9B7B-4A9A-BF01-3ACB3766D1DE}"/>
              </a:ext>
            </a:extLst>
          </p:cNvPr>
          <p:cNvSpPr/>
          <p:nvPr/>
        </p:nvSpPr>
        <p:spPr>
          <a:xfrm>
            <a:off x="8275211" y="5783927"/>
            <a:ext cx="3052273" cy="78556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Low quality habitat for birds and caterpillars</a:t>
            </a:r>
          </a:p>
        </p:txBody>
      </p:sp>
      <p:pic>
        <p:nvPicPr>
          <p:cNvPr id="41" name="Picture 5" descr="Ruby Quaker - caterpillar - Orthosia rubescens">
            <a:extLst>
              <a:ext uri="{FF2B5EF4-FFF2-40B4-BE49-F238E27FC236}">
                <a16:creationId xmlns:a16="http://schemas.microsoft.com/office/drawing/2014/main" id="{7729C233-6681-48DA-A4B4-C0976BB24D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154917" y="3105682"/>
            <a:ext cx="1438177" cy="860338"/>
          </a:xfrm>
          <a:prstGeom prst="rect">
            <a:avLst/>
          </a:prstGeom>
          <a:noFill/>
        </p:spPr>
      </p:pic>
      <p:pic>
        <p:nvPicPr>
          <p:cNvPr id="45" name="Picture 2" descr="Image result for red eyed vireo">
            <a:extLst>
              <a:ext uri="{FF2B5EF4-FFF2-40B4-BE49-F238E27FC236}">
                <a16:creationId xmlns:a16="http://schemas.microsoft.com/office/drawing/2014/main" id="{912EF181-510E-4983-9D60-F7C9B57280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8079" y="1489442"/>
            <a:ext cx="1526742" cy="982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A3C91A55-1167-44FD-B9A3-9B4F8231BE64}"/>
              </a:ext>
            </a:extLst>
          </p:cNvPr>
          <p:cNvCxnSpPr>
            <a:cxnSpLocks/>
          </p:cNvCxnSpPr>
          <p:nvPr/>
        </p:nvCxnSpPr>
        <p:spPr>
          <a:xfrm flipV="1">
            <a:off x="1590070" y="2471650"/>
            <a:ext cx="0" cy="2900308"/>
          </a:xfrm>
          <a:prstGeom prst="straightConnector1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FE3C04AE-4197-4538-A6AC-6D67595E6CB7}"/>
              </a:ext>
            </a:extLst>
          </p:cNvPr>
          <p:cNvCxnSpPr>
            <a:cxnSpLocks/>
          </p:cNvCxnSpPr>
          <p:nvPr/>
        </p:nvCxnSpPr>
        <p:spPr>
          <a:xfrm flipV="1">
            <a:off x="5259100" y="2811008"/>
            <a:ext cx="0" cy="2662315"/>
          </a:xfrm>
          <a:prstGeom prst="straightConnector1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489CC03C-097A-4941-BE1C-E35E821A7D63}"/>
              </a:ext>
            </a:extLst>
          </p:cNvPr>
          <p:cNvCxnSpPr>
            <a:cxnSpLocks/>
          </p:cNvCxnSpPr>
          <p:nvPr/>
        </p:nvCxnSpPr>
        <p:spPr>
          <a:xfrm flipV="1">
            <a:off x="8897041" y="2703133"/>
            <a:ext cx="0" cy="2918171"/>
          </a:xfrm>
          <a:prstGeom prst="straightConnector1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71101DD0-CD2A-4CB6-BC74-1F1E37227553}"/>
              </a:ext>
            </a:extLst>
          </p:cNvPr>
          <p:cNvCxnSpPr>
            <a:cxnSpLocks/>
          </p:cNvCxnSpPr>
          <p:nvPr/>
        </p:nvCxnSpPr>
        <p:spPr>
          <a:xfrm flipV="1">
            <a:off x="5557167" y="4229249"/>
            <a:ext cx="0" cy="1244074"/>
          </a:xfrm>
          <a:prstGeom prst="straightConnector1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3BB73C97-624E-4A77-8220-1F3D0144FADD}"/>
              </a:ext>
            </a:extLst>
          </p:cNvPr>
          <p:cNvCxnSpPr>
            <a:cxnSpLocks/>
          </p:cNvCxnSpPr>
          <p:nvPr/>
        </p:nvCxnSpPr>
        <p:spPr>
          <a:xfrm flipV="1">
            <a:off x="9233053" y="4103792"/>
            <a:ext cx="0" cy="1517512"/>
          </a:xfrm>
          <a:prstGeom prst="straightConnector1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C8A1FDD6-3605-4C7E-AC71-DD57D8C541E2}"/>
              </a:ext>
            </a:extLst>
          </p:cNvPr>
          <p:cNvCxnSpPr>
            <a:cxnSpLocks/>
          </p:cNvCxnSpPr>
          <p:nvPr/>
        </p:nvCxnSpPr>
        <p:spPr>
          <a:xfrm flipV="1">
            <a:off x="2306060" y="4162218"/>
            <a:ext cx="0" cy="1209739"/>
          </a:xfrm>
          <a:prstGeom prst="straightConnector1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82D2CDD7-2399-4629-991B-A58C17350E82}"/>
              </a:ext>
            </a:extLst>
          </p:cNvPr>
          <p:cNvCxnSpPr>
            <a:cxnSpLocks/>
          </p:cNvCxnSpPr>
          <p:nvPr/>
        </p:nvCxnSpPr>
        <p:spPr>
          <a:xfrm>
            <a:off x="8800478" y="286746"/>
            <a:ext cx="584959" cy="0"/>
          </a:xfrm>
          <a:prstGeom prst="straightConnector1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D658F229-14E0-483E-9D1E-F69E54A86624}"/>
              </a:ext>
            </a:extLst>
          </p:cNvPr>
          <p:cNvCxnSpPr>
            <a:cxnSpLocks/>
          </p:cNvCxnSpPr>
          <p:nvPr/>
        </p:nvCxnSpPr>
        <p:spPr>
          <a:xfrm>
            <a:off x="8646251" y="945481"/>
            <a:ext cx="718124" cy="0"/>
          </a:xfrm>
          <a:prstGeom prst="straightConnector1">
            <a:avLst/>
          </a:prstGeom>
          <a:ln w="1143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807964F0-4FBE-4F20-86B1-CDF6E805D775}"/>
              </a:ext>
            </a:extLst>
          </p:cNvPr>
          <p:cNvSpPr txBox="1"/>
          <p:nvPr/>
        </p:nvSpPr>
        <p:spPr>
          <a:xfrm>
            <a:off x="9561816" y="105405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Indirect effect</a:t>
            </a:r>
            <a:endParaRPr lang="en-US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6773CA2-5E83-497C-AC8A-DD0C9A58DD17}"/>
              </a:ext>
            </a:extLst>
          </p:cNvPr>
          <p:cNvSpPr txBox="1"/>
          <p:nvPr/>
        </p:nvSpPr>
        <p:spPr>
          <a:xfrm>
            <a:off x="9404772" y="761319"/>
            <a:ext cx="23097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Strong direct effect</a:t>
            </a:r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28C402A-9733-4124-A0DA-ADDB250D4E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37291" y="4525294"/>
            <a:ext cx="1340474" cy="893650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44568300-2A3B-4363-91CD-BA92140C24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76660" y="4579673"/>
            <a:ext cx="1340474" cy="893650"/>
          </a:xfrm>
          <a:prstGeom prst="rect">
            <a:avLst/>
          </a:prstGeom>
        </p:spPr>
      </p:pic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EDFC258E-7612-4E74-9631-3BD652A47247}"/>
              </a:ext>
            </a:extLst>
          </p:cNvPr>
          <p:cNvCxnSpPr>
            <a:cxnSpLocks/>
          </p:cNvCxnSpPr>
          <p:nvPr/>
        </p:nvCxnSpPr>
        <p:spPr>
          <a:xfrm>
            <a:off x="8686649" y="589306"/>
            <a:ext cx="718124" cy="0"/>
          </a:xfrm>
          <a:prstGeom prst="straightConnector1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59CE95D9-6793-4D38-A64E-2DF7B175B4F0}"/>
              </a:ext>
            </a:extLst>
          </p:cNvPr>
          <p:cNvSpPr txBox="1"/>
          <p:nvPr/>
        </p:nvSpPr>
        <p:spPr>
          <a:xfrm>
            <a:off x="9404772" y="417623"/>
            <a:ext cx="21672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Weak direct effect</a:t>
            </a:r>
            <a:endParaRPr lang="en-US" dirty="0"/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01A25ECC-4CF3-44E6-B836-231C4EC9DE44}"/>
              </a:ext>
            </a:extLst>
          </p:cNvPr>
          <p:cNvCxnSpPr>
            <a:cxnSpLocks/>
          </p:cNvCxnSpPr>
          <p:nvPr/>
        </p:nvCxnSpPr>
        <p:spPr>
          <a:xfrm>
            <a:off x="6095999" y="2703132"/>
            <a:ext cx="0" cy="436323"/>
          </a:xfrm>
          <a:prstGeom prst="straightConnector1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DEEAA95B-37AB-4F85-935B-4F2B991A7A2E}"/>
              </a:ext>
            </a:extLst>
          </p:cNvPr>
          <p:cNvCxnSpPr>
            <a:cxnSpLocks/>
          </p:cNvCxnSpPr>
          <p:nvPr/>
        </p:nvCxnSpPr>
        <p:spPr>
          <a:xfrm>
            <a:off x="3008049" y="4025394"/>
            <a:ext cx="0" cy="455509"/>
          </a:xfrm>
          <a:prstGeom prst="straightConnector1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8B6E51EA-1A22-4260-95A8-8B36A641477D}"/>
              </a:ext>
            </a:extLst>
          </p:cNvPr>
          <p:cNvCxnSpPr>
            <a:cxnSpLocks/>
          </p:cNvCxnSpPr>
          <p:nvPr/>
        </p:nvCxnSpPr>
        <p:spPr>
          <a:xfrm>
            <a:off x="6412892" y="4050514"/>
            <a:ext cx="0" cy="474780"/>
          </a:xfrm>
          <a:prstGeom prst="straightConnector1">
            <a:avLst/>
          </a:prstGeom>
          <a:ln w="1143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C8F733C5-3D51-4419-AF42-71321E864B66}"/>
              </a:ext>
            </a:extLst>
          </p:cNvPr>
          <p:cNvCxnSpPr>
            <a:cxnSpLocks/>
          </p:cNvCxnSpPr>
          <p:nvPr/>
        </p:nvCxnSpPr>
        <p:spPr>
          <a:xfrm flipH="1">
            <a:off x="9658305" y="2583388"/>
            <a:ext cx="8835" cy="516452"/>
          </a:xfrm>
          <a:prstGeom prst="straightConnector1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6" name="Picture 75">
            <a:extLst>
              <a:ext uri="{FF2B5EF4-FFF2-40B4-BE49-F238E27FC236}">
                <a16:creationId xmlns:a16="http://schemas.microsoft.com/office/drawing/2014/main" id="{C10553F1-74F6-47ED-81D5-DB2553BB4E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14600" y="4525294"/>
            <a:ext cx="1340474" cy="893650"/>
          </a:xfrm>
          <a:prstGeom prst="rect">
            <a:avLst/>
          </a:prstGeom>
        </p:spPr>
      </p:pic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D1BAEADB-6C9D-4401-8051-818689DC83B3}"/>
              </a:ext>
            </a:extLst>
          </p:cNvPr>
          <p:cNvCxnSpPr>
            <a:cxnSpLocks/>
          </p:cNvCxnSpPr>
          <p:nvPr/>
        </p:nvCxnSpPr>
        <p:spPr>
          <a:xfrm flipH="1">
            <a:off x="10083906" y="4038077"/>
            <a:ext cx="1" cy="428715"/>
          </a:xfrm>
          <a:prstGeom prst="straightConnector1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02948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D880E3-ECB3-40BA-926A-B405CD90A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 prediction 1: Sites with more </a:t>
            </a:r>
            <a:r>
              <a:rPr lang="en-US" i="1" dirty="0" err="1"/>
              <a:t>Amphipyra</a:t>
            </a:r>
            <a:r>
              <a:rPr lang="en-US" i="1" dirty="0"/>
              <a:t> </a:t>
            </a:r>
            <a:r>
              <a:rPr lang="en-US" dirty="0"/>
              <a:t>caterpillars are associated with well-fed ovenbirds </a:t>
            </a:r>
          </a:p>
        </p:txBody>
      </p:sp>
      <p:pic>
        <p:nvPicPr>
          <p:cNvPr id="4" name="Picture 4" descr="ZQ1RFKARSQFQP0Z0903Q70YQW0Z090R060TRKQ0020S0G0YQJKDQYKCQ80WR40YQ3KWR401RFKFQ3KOQI0OQ3KARJK">
            <a:extLst>
              <a:ext uri="{FF2B5EF4-FFF2-40B4-BE49-F238E27FC236}">
                <a16:creationId xmlns:a16="http://schemas.microsoft.com/office/drawing/2014/main" id="{CB510511-FF01-4974-A489-2856597051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58242" y="4796172"/>
            <a:ext cx="1979414" cy="1802680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246FF79-E271-4DC6-9769-A51550CE44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1205" y="2061828"/>
            <a:ext cx="2233488" cy="14919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604A40B-4439-4C62-BFED-6E93E9FADBBD}"/>
              </a:ext>
            </a:extLst>
          </p:cNvPr>
          <p:cNvCxnSpPr>
            <a:cxnSpLocks/>
          </p:cNvCxnSpPr>
          <p:nvPr/>
        </p:nvCxnSpPr>
        <p:spPr>
          <a:xfrm flipV="1">
            <a:off x="2802555" y="3660308"/>
            <a:ext cx="0" cy="801798"/>
          </a:xfrm>
          <a:prstGeom prst="straightConnector1">
            <a:avLst/>
          </a:prstGeom>
          <a:ln w="1143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03772D2E-6309-4146-8BDC-378960965B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5459" y="2058687"/>
            <a:ext cx="1963504" cy="29370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3E5CB6E-247D-45E4-A2E0-D4244AD0A5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09264" y="4462106"/>
            <a:ext cx="2286000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914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D880E3-ECB3-40BA-926A-B405CD90A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 prediction 1: Hickory and cherry are abundant and there aren’t many invasive shrubs</a:t>
            </a:r>
          </a:p>
        </p:txBody>
      </p:sp>
      <p:pic>
        <p:nvPicPr>
          <p:cNvPr id="4" name="Picture 4" descr="ZQ1RFKARSQFQP0Z0903Q70YQW0Z090R060TRKQ0020S0G0YQJKDQYKCQ80WR40YQ3KWR401RFKFQ3KOQI0OQ3KARJK">
            <a:extLst>
              <a:ext uri="{FF2B5EF4-FFF2-40B4-BE49-F238E27FC236}">
                <a16:creationId xmlns:a16="http://schemas.microsoft.com/office/drawing/2014/main" id="{CB510511-FF01-4974-A489-2856597051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58242" y="4796172"/>
            <a:ext cx="1979414" cy="1802680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246FF79-E271-4DC6-9769-A51550CE44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1205" y="2061828"/>
            <a:ext cx="2233488" cy="14919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604A40B-4439-4C62-BFED-6E93E9FADBBD}"/>
              </a:ext>
            </a:extLst>
          </p:cNvPr>
          <p:cNvCxnSpPr>
            <a:cxnSpLocks/>
          </p:cNvCxnSpPr>
          <p:nvPr/>
        </p:nvCxnSpPr>
        <p:spPr>
          <a:xfrm flipV="1">
            <a:off x="2802555" y="3660308"/>
            <a:ext cx="0" cy="801798"/>
          </a:xfrm>
          <a:prstGeom prst="straightConnector1">
            <a:avLst/>
          </a:prstGeom>
          <a:ln w="1143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03772D2E-6309-4146-8BDC-378960965B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5459" y="2058687"/>
            <a:ext cx="1963504" cy="29370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3E5CB6E-247D-45E4-A2E0-D4244AD0A5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09264" y="4462106"/>
            <a:ext cx="2286000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1195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EFE519-9473-4F43-84A5-A2D1D879C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prediction 2: Sites with mostly </a:t>
            </a:r>
            <a:r>
              <a:rPr lang="en-US" i="1" dirty="0" err="1"/>
              <a:t>Phigalea</a:t>
            </a:r>
            <a:r>
              <a:rPr lang="en-US" dirty="0"/>
              <a:t> on oaks have birds with poorer diet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A93A10-CD1A-42F5-AD82-8FC784CCA3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1205" y="2061828"/>
            <a:ext cx="2233488" cy="1491900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5657805-3CED-4057-B3D0-511E351A63BE}"/>
              </a:ext>
            </a:extLst>
          </p:cNvPr>
          <p:cNvCxnSpPr>
            <a:cxnSpLocks/>
          </p:cNvCxnSpPr>
          <p:nvPr/>
        </p:nvCxnSpPr>
        <p:spPr>
          <a:xfrm flipV="1">
            <a:off x="2802555" y="3660308"/>
            <a:ext cx="0" cy="801798"/>
          </a:xfrm>
          <a:prstGeom prst="straightConnector1">
            <a:avLst/>
          </a:prstGeom>
          <a:ln w="1143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HZDLHZDL0Z6LJLELKZDL7Z1LKZELLZELFLNLXRNL3LNLQR3Z3L6LKRNL7RWL3LWLHZTZFL9LYL3Z3L">
            <a:extLst>
              <a:ext uri="{FF2B5EF4-FFF2-40B4-BE49-F238E27FC236}">
                <a16:creationId xmlns:a16="http://schemas.microsoft.com/office/drawing/2014/main" id="{E75ECBB4-09F8-4527-B0F3-607BDCA709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69295" y="4742172"/>
            <a:ext cx="2081139" cy="1386246"/>
          </a:xfrm>
          <a:prstGeom prst="rect">
            <a:avLst/>
          </a:prstGeom>
          <a:noFill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4A64A17-5E68-41BA-9F56-BC9311FAFC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0616" y="2654422"/>
            <a:ext cx="3058357" cy="30583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BF401A1-CADB-40E8-AB29-6C1FE0CC16E6}"/>
              </a:ext>
            </a:extLst>
          </p:cNvPr>
          <p:cNvSpPr txBox="1"/>
          <p:nvPr/>
        </p:nvSpPr>
        <p:spPr>
          <a:xfrm>
            <a:off x="4751773" y="6065719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Red oak is the only dominant native woody plant at that site</a:t>
            </a:r>
          </a:p>
        </p:txBody>
      </p:sp>
    </p:spTree>
    <p:extLst>
      <p:ext uri="{BB962C8B-B14F-4D97-AF65-F5344CB8AC3E}">
        <p14:creationId xmlns:p14="http://schemas.microsoft.com/office/powerpoint/2010/main" val="35934139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6A3DE4-4ABE-4A95-A4F8-5B97DFC1E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prediction 3: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C6571-4FBD-4E68-8495-46CA08C166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sample lots of bird data and caterpillar data</a:t>
            </a:r>
          </a:p>
          <a:p>
            <a:endParaRPr lang="en-US" dirty="0"/>
          </a:p>
          <a:p>
            <a:r>
              <a:rPr lang="en-US" dirty="0"/>
              <a:t>There a correlation between caterpillar species composition and bird health</a:t>
            </a:r>
          </a:p>
          <a:p>
            <a:endParaRPr lang="en-US" dirty="0"/>
          </a:p>
          <a:p>
            <a:r>
              <a:rPr lang="en-US" dirty="0"/>
              <a:t>This is explained by forest composition indirectly</a:t>
            </a:r>
          </a:p>
        </p:txBody>
      </p:sp>
    </p:spTree>
    <p:extLst>
      <p:ext uri="{BB962C8B-B14F-4D97-AF65-F5344CB8AC3E}">
        <p14:creationId xmlns:p14="http://schemas.microsoft.com/office/powerpoint/2010/main" val="1958270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5DB3719-6FDC-4E5D-891D-FF40B7300F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BD110F-A279-432F-945F-0AF8590313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/>
              <a:t>Big-picture goals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E0CBAC23-2E3F-4A90-BA59-F8299F6A5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1865313"/>
            <a:ext cx="10424160" cy="18288"/>
          </a:xfrm>
          <a:custGeom>
            <a:avLst/>
            <a:gdLst>
              <a:gd name="connsiteX0" fmla="*/ 0 w 10424160"/>
              <a:gd name="connsiteY0" fmla="*/ 0 h 18288"/>
              <a:gd name="connsiteX1" fmla="*/ 903427 w 10424160"/>
              <a:gd name="connsiteY1" fmla="*/ 0 h 18288"/>
              <a:gd name="connsiteX2" fmla="*/ 1389888 w 10424160"/>
              <a:gd name="connsiteY2" fmla="*/ 0 h 18288"/>
              <a:gd name="connsiteX3" fmla="*/ 2189074 w 10424160"/>
              <a:gd name="connsiteY3" fmla="*/ 0 h 18288"/>
              <a:gd name="connsiteX4" fmla="*/ 2675534 w 10424160"/>
              <a:gd name="connsiteY4" fmla="*/ 0 h 18288"/>
              <a:gd name="connsiteX5" fmla="*/ 3370478 w 10424160"/>
              <a:gd name="connsiteY5" fmla="*/ 0 h 18288"/>
              <a:gd name="connsiteX6" fmla="*/ 4169664 w 10424160"/>
              <a:gd name="connsiteY6" fmla="*/ 0 h 18288"/>
              <a:gd name="connsiteX7" fmla="*/ 4551883 w 10424160"/>
              <a:gd name="connsiteY7" fmla="*/ 0 h 18288"/>
              <a:gd name="connsiteX8" fmla="*/ 4934102 w 10424160"/>
              <a:gd name="connsiteY8" fmla="*/ 0 h 18288"/>
              <a:gd name="connsiteX9" fmla="*/ 5837530 w 10424160"/>
              <a:gd name="connsiteY9" fmla="*/ 0 h 18288"/>
              <a:gd name="connsiteX10" fmla="*/ 6532474 w 10424160"/>
              <a:gd name="connsiteY10" fmla="*/ 0 h 18288"/>
              <a:gd name="connsiteX11" fmla="*/ 6914693 w 10424160"/>
              <a:gd name="connsiteY11" fmla="*/ 0 h 18288"/>
              <a:gd name="connsiteX12" fmla="*/ 7609637 w 10424160"/>
              <a:gd name="connsiteY12" fmla="*/ 0 h 18288"/>
              <a:gd name="connsiteX13" fmla="*/ 8513064 w 10424160"/>
              <a:gd name="connsiteY13" fmla="*/ 0 h 18288"/>
              <a:gd name="connsiteX14" fmla="*/ 9103766 w 10424160"/>
              <a:gd name="connsiteY14" fmla="*/ 0 h 18288"/>
              <a:gd name="connsiteX15" fmla="*/ 9694469 w 10424160"/>
              <a:gd name="connsiteY15" fmla="*/ 0 h 18288"/>
              <a:gd name="connsiteX16" fmla="*/ 10424160 w 10424160"/>
              <a:gd name="connsiteY16" fmla="*/ 0 h 18288"/>
              <a:gd name="connsiteX17" fmla="*/ 10424160 w 10424160"/>
              <a:gd name="connsiteY17" fmla="*/ 18288 h 18288"/>
              <a:gd name="connsiteX18" fmla="*/ 9729216 w 10424160"/>
              <a:gd name="connsiteY18" fmla="*/ 18288 h 18288"/>
              <a:gd name="connsiteX19" fmla="*/ 8930030 w 10424160"/>
              <a:gd name="connsiteY19" fmla="*/ 18288 h 18288"/>
              <a:gd name="connsiteX20" fmla="*/ 8130845 w 10424160"/>
              <a:gd name="connsiteY20" fmla="*/ 18288 h 18288"/>
              <a:gd name="connsiteX21" fmla="*/ 7644384 w 10424160"/>
              <a:gd name="connsiteY21" fmla="*/ 18288 h 18288"/>
              <a:gd name="connsiteX22" fmla="*/ 6740957 w 10424160"/>
              <a:gd name="connsiteY22" fmla="*/ 18288 h 18288"/>
              <a:gd name="connsiteX23" fmla="*/ 6046013 w 10424160"/>
              <a:gd name="connsiteY23" fmla="*/ 18288 h 18288"/>
              <a:gd name="connsiteX24" fmla="*/ 5663794 w 10424160"/>
              <a:gd name="connsiteY24" fmla="*/ 18288 h 18288"/>
              <a:gd name="connsiteX25" fmla="*/ 4968850 w 10424160"/>
              <a:gd name="connsiteY25" fmla="*/ 18288 h 18288"/>
              <a:gd name="connsiteX26" fmla="*/ 4378147 w 10424160"/>
              <a:gd name="connsiteY26" fmla="*/ 18288 h 18288"/>
              <a:gd name="connsiteX27" fmla="*/ 3787445 w 10424160"/>
              <a:gd name="connsiteY27" fmla="*/ 18288 h 18288"/>
              <a:gd name="connsiteX28" fmla="*/ 3196742 w 10424160"/>
              <a:gd name="connsiteY28" fmla="*/ 18288 h 18288"/>
              <a:gd name="connsiteX29" fmla="*/ 2606040 w 10424160"/>
              <a:gd name="connsiteY29" fmla="*/ 18288 h 18288"/>
              <a:gd name="connsiteX30" fmla="*/ 1806854 w 10424160"/>
              <a:gd name="connsiteY30" fmla="*/ 18288 h 18288"/>
              <a:gd name="connsiteX31" fmla="*/ 1111910 w 10424160"/>
              <a:gd name="connsiteY31" fmla="*/ 18288 h 18288"/>
              <a:gd name="connsiteX32" fmla="*/ 729691 w 10424160"/>
              <a:gd name="connsiteY32" fmla="*/ 18288 h 18288"/>
              <a:gd name="connsiteX33" fmla="*/ 0 w 10424160"/>
              <a:gd name="connsiteY33" fmla="*/ 18288 h 18288"/>
              <a:gd name="connsiteX34" fmla="*/ 0 w 10424160"/>
              <a:gd name="connsiteY34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4160" h="18288" fill="none" extrusionOk="0">
                <a:moveTo>
                  <a:pt x="0" y="0"/>
                </a:moveTo>
                <a:cubicBezTo>
                  <a:pt x="251416" y="-3874"/>
                  <a:pt x="479411" y="-20508"/>
                  <a:pt x="903427" y="0"/>
                </a:cubicBezTo>
                <a:cubicBezTo>
                  <a:pt x="1327443" y="20508"/>
                  <a:pt x="1177990" y="-7387"/>
                  <a:pt x="1389888" y="0"/>
                </a:cubicBezTo>
                <a:cubicBezTo>
                  <a:pt x="1601786" y="7387"/>
                  <a:pt x="1928602" y="-6697"/>
                  <a:pt x="2189074" y="0"/>
                </a:cubicBezTo>
                <a:cubicBezTo>
                  <a:pt x="2449546" y="6697"/>
                  <a:pt x="2440085" y="-21144"/>
                  <a:pt x="2675534" y="0"/>
                </a:cubicBezTo>
                <a:cubicBezTo>
                  <a:pt x="2910983" y="21144"/>
                  <a:pt x="3026158" y="-11124"/>
                  <a:pt x="3370478" y="0"/>
                </a:cubicBezTo>
                <a:cubicBezTo>
                  <a:pt x="3714798" y="11124"/>
                  <a:pt x="3864539" y="-10660"/>
                  <a:pt x="4169664" y="0"/>
                </a:cubicBezTo>
                <a:cubicBezTo>
                  <a:pt x="4474789" y="10660"/>
                  <a:pt x="4471218" y="16488"/>
                  <a:pt x="4551883" y="0"/>
                </a:cubicBezTo>
                <a:cubicBezTo>
                  <a:pt x="4632548" y="-16488"/>
                  <a:pt x="4786830" y="7986"/>
                  <a:pt x="4934102" y="0"/>
                </a:cubicBezTo>
                <a:cubicBezTo>
                  <a:pt x="5081374" y="-7986"/>
                  <a:pt x="5575881" y="-33003"/>
                  <a:pt x="5837530" y="0"/>
                </a:cubicBezTo>
                <a:cubicBezTo>
                  <a:pt x="6099179" y="33003"/>
                  <a:pt x="6305895" y="14170"/>
                  <a:pt x="6532474" y="0"/>
                </a:cubicBezTo>
                <a:cubicBezTo>
                  <a:pt x="6759053" y="-14170"/>
                  <a:pt x="6726707" y="16121"/>
                  <a:pt x="6914693" y="0"/>
                </a:cubicBezTo>
                <a:cubicBezTo>
                  <a:pt x="7102679" y="-16121"/>
                  <a:pt x="7397857" y="32594"/>
                  <a:pt x="7609637" y="0"/>
                </a:cubicBezTo>
                <a:cubicBezTo>
                  <a:pt x="7821417" y="-32594"/>
                  <a:pt x="8141235" y="-3745"/>
                  <a:pt x="8513064" y="0"/>
                </a:cubicBezTo>
                <a:cubicBezTo>
                  <a:pt x="8884893" y="3745"/>
                  <a:pt x="8877548" y="3359"/>
                  <a:pt x="9103766" y="0"/>
                </a:cubicBezTo>
                <a:cubicBezTo>
                  <a:pt x="9329984" y="-3359"/>
                  <a:pt x="9545570" y="-17843"/>
                  <a:pt x="9694469" y="0"/>
                </a:cubicBezTo>
                <a:cubicBezTo>
                  <a:pt x="9843368" y="17843"/>
                  <a:pt x="10162477" y="-1217"/>
                  <a:pt x="10424160" y="0"/>
                </a:cubicBezTo>
                <a:cubicBezTo>
                  <a:pt x="10424498" y="7640"/>
                  <a:pt x="10423710" y="11289"/>
                  <a:pt x="10424160" y="18288"/>
                </a:cubicBezTo>
                <a:cubicBezTo>
                  <a:pt x="10184680" y="20716"/>
                  <a:pt x="10034768" y="-9357"/>
                  <a:pt x="9729216" y="18288"/>
                </a:cubicBezTo>
                <a:cubicBezTo>
                  <a:pt x="9423664" y="45933"/>
                  <a:pt x="9309220" y="36372"/>
                  <a:pt x="8930030" y="18288"/>
                </a:cubicBezTo>
                <a:cubicBezTo>
                  <a:pt x="8550840" y="204"/>
                  <a:pt x="8513376" y="34707"/>
                  <a:pt x="8130845" y="18288"/>
                </a:cubicBezTo>
                <a:cubicBezTo>
                  <a:pt x="7748315" y="1869"/>
                  <a:pt x="7864674" y="19659"/>
                  <a:pt x="7644384" y="18288"/>
                </a:cubicBezTo>
                <a:cubicBezTo>
                  <a:pt x="7424094" y="16917"/>
                  <a:pt x="6947001" y="55680"/>
                  <a:pt x="6740957" y="18288"/>
                </a:cubicBezTo>
                <a:cubicBezTo>
                  <a:pt x="6534913" y="-19104"/>
                  <a:pt x="6313809" y="33391"/>
                  <a:pt x="6046013" y="18288"/>
                </a:cubicBezTo>
                <a:cubicBezTo>
                  <a:pt x="5778217" y="3185"/>
                  <a:pt x="5786775" y="1439"/>
                  <a:pt x="5663794" y="18288"/>
                </a:cubicBezTo>
                <a:cubicBezTo>
                  <a:pt x="5540813" y="35137"/>
                  <a:pt x="5204724" y="25434"/>
                  <a:pt x="4968850" y="18288"/>
                </a:cubicBezTo>
                <a:cubicBezTo>
                  <a:pt x="4732976" y="11142"/>
                  <a:pt x="4559928" y="34568"/>
                  <a:pt x="4378147" y="18288"/>
                </a:cubicBezTo>
                <a:cubicBezTo>
                  <a:pt x="4196366" y="2008"/>
                  <a:pt x="3992200" y="35409"/>
                  <a:pt x="3787445" y="18288"/>
                </a:cubicBezTo>
                <a:cubicBezTo>
                  <a:pt x="3582690" y="1167"/>
                  <a:pt x="3488876" y="-7583"/>
                  <a:pt x="3196742" y="18288"/>
                </a:cubicBezTo>
                <a:cubicBezTo>
                  <a:pt x="2904608" y="44159"/>
                  <a:pt x="2729828" y="45906"/>
                  <a:pt x="2606040" y="18288"/>
                </a:cubicBezTo>
                <a:cubicBezTo>
                  <a:pt x="2482252" y="-9330"/>
                  <a:pt x="2000672" y="-5498"/>
                  <a:pt x="1806854" y="18288"/>
                </a:cubicBezTo>
                <a:cubicBezTo>
                  <a:pt x="1613036" y="42074"/>
                  <a:pt x="1310933" y="-4240"/>
                  <a:pt x="1111910" y="18288"/>
                </a:cubicBezTo>
                <a:cubicBezTo>
                  <a:pt x="912887" y="40816"/>
                  <a:pt x="891560" y="1701"/>
                  <a:pt x="729691" y="18288"/>
                </a:cubicBezTo>
                <a:cubicBezTo>
                  <a:pt x="567822" y="34875"/>
                  <a:pt x="203025" y="34462"/>
                  <a:pt x="0" y="18288"/>
                </a:cubicBezTo>
                <a:cubicBezTo>
                  <a:pt x="-82" y="11708"/>
                  <a:pt x="-178" y="8956"/>
                  <a:pt x="0" y="0"/>
                </a:cubicBezTo>
                <a:close/>
              </a:path>
              <a:path w="10424160" h="18288" stroke="0" extrusionOk="0">
                <a:moveTo>
                  <a:pt x="0" y="0"/>
                </a:moveTo>
                <a:cubicBezTo>
                  <a:pt x="119910" y="17195"/>
                  <a:pt x="345032" y="1652"/>
                  <a:pt x="590702" y="0"/>
                </a:cubicBezTo>
                <a:cubicBezTo>
                  <a:pt x="836372" y="-1652"/>
                  <a:pt x="830717" y="-10944"/>
                  <a:pt x="972922" y="0"/>
                </a:cubicBezTo>
                <a:cubicBezTo>
                  <a:pt x="1115127" y="10944"/>
                  <a:pt x="1638708" y="17269"/>
                  <a:pt x="1876349" y="0"/>
                </a:cubicBezTo>
                <a:cubicBezTo>
                  <a:pt x="2113990" y="-17269"/>
                  <a:pt x="2263529" y="27642"/>
                  <a:pt x="2467051" y="0"/>
                </a:cubicBezTo>
                <a:cubicBezTo>
                  <a:pt x="2670573" y="-27642"/>
                  <a:pt x="2867743" y="-1552"/>
                  <a:pt x="3057754" y="0"/>
                </a:cubicBezTo>
                <a:cubicBezTo>
                  <a:pt x="3247765" y="1552"/>
                  <a:pt x="3729099" y="45169"/>
                  <a:pt x="3961181" y="0"/>
                </a:cubicBezTo>
                <a:cubicBezTo>
                  <a:pt x="4193263" y="-45169"/>
                  <a:pt x="4313735" y="4067"/>
                  <a:pt x="4447642" y="0"/>
                </a:cubicBezTo>
                <a:cubicBezTo>
                  <a:pt x="4581549" y="-4067"/>
                  <a:pt x="5123626" y="11867"/>
                  <a:pt x="5351069" y="0"/>
                </a:cubicBezTo>
                <a:cubicBezTo>
                  <a:pt x="5578512" y="-11867"/>
                  <a:pt x="6044105" y="-19983"/>
                  <a:pt x="6254496" y="0"/>
                </a:cubicBezTo>
                <a:cubicBezTo>
                  <a:pt x="6464887" y="19983"/>
                  <a:pt x="6664731" y="4232"/>
                  <a:pt x="6949440" y="0"/>
                </a:cubicBezTo>
                <a:cubicBezTo>
                  <a:pt x="7234149" y="-4232"/>
                  <a:pt x="7497205" y="28731"/>
                  <a:pt x="7852867" y="0"/>
                </a:cubicBezTo>
                <a:cubicBezTo>
                  <a:pt x="8208529" y="-28731"/>
                  <a:pt x="8287556" y="2616"/>
                  <a:pt x="8443570" y="0"/>
                </a:cubicBezTo>
                <a:cubicBezTo>
                  <a:pt x="8599584" y="-2616"/>
                  <a:pt x="8871283" y="-14113"/>
                  <a:pt x="9034272" y="0"/>
                </a:cubicBezTo>
                <a:cubicBezTo>
                  <a:pt x="9197261" y="14113"/>
                  <a:pt x="9604978" y="-35623"/>
                  <a:pt x="9833458" y="0"/>
                </a:cubicBezTo>
                <a:cubicBezTo>
                  <a:pt x="10061938" y="35623"/>
                  <a:pt x="10231944" y="-8194"/>
                  <a:pt x="10424160" y="0"/>
                </a:cubicBezTo>
                <a:cubicBezTo>
                  <a:pt x="10424285" y="4395"/>
                  <a:pt x="10424085" y="9776"/>
                  <a:pt x="10424160" y="18288"/>
                </a:cubicBezTo>
                <a:cubicBezTo>
                  <a:pt x="10058736" y="-5772"/>
                  <a:pt x="9942989" y="-18764"/>
                  <a:pt x="9624974" y="18288"/>
                </a:cubicBezTo>
                <a:cubicBezTo>
                  <a:pt x="9306959" y="55340"/>
                  <a:pt x="9229263" y="24995"/>
                  <a:pt x="8930030" y="18288"/>
                </a:cubicBezTo>
                <a:cubicBezTo>
                  <a:pt x="8630797" y="11581"/>
                  <a:pt x="8647263" y="10931"/>
                  <a:pt x="8547811" y="18288"/>
                </a:cubicBezTo>
                <a:cubicBezTo>
                  <a:pt x="8448359" y="25645"/>
                  <a:pt x="8173221" y="219"/>
                  <a:pt x="8061350" y="18288"/>
                </a:cubicBezTo>
                <a:cubicBezTo>
                  <a:pt x="7949479" y="36357"/>
                  <a:pt x="7437002" y="17516"/>
                  <a:pt x="7157923" y="18288"/>
                </a:cubicBezTo>
                <a:cubicBezTo>
                  <a:pt x="6878844" y="19060"/>
                  <a:pt x="6610241" y="8864"/>
                  <a:pt x="6462979" y="18288"/>
                </a:cubicBezTo>
                <a:cubicBezTo>
                  <a:pt x="6315717" y="27712"/>
                  <a:pt x="6124879" y="4989"/>
                  <a:pt x="5976518" y="18288"/>
                </a:cubicBezTo>
                <a:cubicBezTo>
                  <a:pt x="5828157" y="31587"/>
                  <a:pt x="5566880" y="7112"/>
                  <a:pt x="5281574" y="18288"/>
                </a:cubicBezTo>
                <a:cubicBezTo>
                  <a:pt x="4996268" y="29464"/>
                  <a:pt x="5085614" y="20493"/>
                  <a:pt x="4899355" y="18288"/>
                </a:cubicBezTo>
                <a:cubicBezTo>
                  <a:pt x="4713096" y="16083"/>
                  <a:pt x="4606138" y="34359"/>
                  <a:pt x="4517136" y="18288"/>
                </a:cubicBezTo>
                <a:cubicBezTo>
                  <a:pt x="4428134" y="2217"/>
                  <a:pt x="4125335" y="52414"/>
                  <a:pt x="3822192" y="18288"/>
                </a:cubicBezTo>
                <a:cubicBezTo>
                  <a:pt x="3519049" y="-15838"/>
                  <a:pt x="3453132" y="3859"/>
                  <a:pt x="3335731" y="18288"/>
                </a:cubicBezTo>
                <a:cubicBezTo>
                  <a:pt x="3218330" y="32717"/>
                  <a:pt x="2718749" y="-13936"/>
                  <a:pt x="2536546" y="18288"/>
                </a:cubicBezTo>
                <a:cubicBezTo>
                  <a:pt x="2354343" y="50512"/>
                  <a:pt x="2190669" y="3238"/>
                  <a:pt x="2050085" y="18288"/>
                </a:cubicBezTo>
                <a:cubicBezTo>
                  <a:pt x="1909501" y="33338"/>
                  <a:pt x="1520975" y="3062"/>
                  <a:pt x="1250899" y="18288"/>
                </a:cubicBezTo>
                <a:cubicBezTo>
                  <a:pt x="980823" y="33514"/>
                  <a:pt x="992936" y="28036"/>
                  <a:pt x="868680" y="18288"/>
                </a:cubicBezTo>
                <a:cubicBezTo>
                  <a:pt x="744424" y="8540"/>
                  <a:pt x="230364" y="33365"/>
                  <a:pt x="0" y="18288"/>
                </a:cubicBezTo>
                <a:cubicBezTo>
                  <a:pt x="-504" y="12101"/>
                  <a:pt x="-591" y="7719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833EB57-E3F5-4A3F-B63E-5EA4CE7E850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12981563"/>
              </p:ext>
            </p:extLst>
          </p:nvPr>
        </p:nvGraphicFramePr>
        <p:xfrm>
          <a:off x="838200" y="2228087"/>
          <a:ext cx="10515600" cy="39488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26166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DED754-FA7C-4A3A-B377-1B970394E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4613" y="1783959"/>
            <a:ext cx="4727385" cy="28891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Research Goal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0EE677-1A2D-468E-9F6E-FB1BE07EE4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64612" y="4750893"/>
            <a:ext cx="4087305" cy="114786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000"/>
              <a:t>What insects are birds preferentially consuming in Northeastern Highlands ecoregion?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D6D850-B798-48AE-88C1-AF88F1A342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110" r="1" b="1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9844856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DED754-FA7C-4A3A-B377-1B970394E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098" y="1396289"/>
            <a:ext cx="5712824" cy="1325563"/>
          </a:xfrm>
        </p:spPr>
        <p:txBody>
          <a:bodyPr>
            <a:normAutofit/>
          </a:bodyPr>
          <a:lstStyle/>
          <a:p>
            <a:r>
              <a:rPr lang="en-US" dirty="0"/>
              <a:t>Research Goal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0EE677-1A2D-468E-9F6E-FB1BE07EE4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5543" y="2871982"/>
            <a:ext cx="4558309" cy="3181684"/>
          </a:xfrm>
        </p:spPr>
        <p:txBody>
          <a:bodyPr anchor="t">
            <a:normAutofit/>
          </a:bodyPr>
          <a:lstStyle/>
          <a:p>
            <a:r>
              <a:rPr lang="en-US" sz="1800" dirty="0"/>
              <a:t>How does nutrient composition (lipid/protein/other) of arthropod communities vary among common host trees?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99A8FB7-A79B-4BC9-9D56-B79587F6AA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04761" y="2650637"/>
            <a:ext cx="3118104" cy="311810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B23893E2-3349-46D7-A7AA-B9E447957F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96859" y="0"/>
            <a:ext cx="4198060" cy="3650200"/>
          </a:xfrm>
          <a:custGeom>
            <a:avLst/>
            <a:gdLst>
              <a:gd name="connsiteX0" fmla="*/ 262846 w 4198060"/>
              <a:gd name="connsiteY0" fmla="*/ 0 h 3650200"/>
              <a:gd name="connsiteX1" fmla="*/ 4198060 w 4198060"/>
              <a:gd name="connsiteY1" fmla="*/ 0 h 3650200"/>
              <a:gd name="connsiteX2" fmla="*/ 4198060 w 4198060"/>
              <a:gd name="connsiteY2" fmla="*/ 3021648 h 3650200"/>
              <a:gd name="connsiteX3" fmla="*/ 4142653 w 4198060"/>
              <a:gd name="connsiteY3" fmla="*/ 3072005 h 3650200"/>
              <a:gd name="connsiteX4" fmla="*/ 2532040 w 4198060"/>
              <a:gd name="connsiteY4" fmla="*/ 3650200 h 3650200"/>
              <a:gd name="connsiteX5" fmla="*/ 0 w 4198060"/>
              <a:gd name="connsiteY5" fmla="*/ 1118160 h 3650200"/>
              <a:gd name="connsiteX6" fmla="*/ 198981 w 4198060"/>
              <a:gd name="connsiteY6" fmla="*/ 132576 h 365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98060" h="3650200">
                <a:moveTo>
                  <a:pt x="262846" y="0"/>
                </a:moveTo>
                <a:lnTo>
                  <a:pt x="4198060" y="0"/>
                </a:lnTo>
                <a:lnTo>
                  <a:pt x="4198060" y="3021648"/>
                </a:lnTo>
                <a:lnTo>
                  <a:pt x="4142653" y="3072005"/>
                </a:lnTo>
                <a:cubicBezTo>
                  <a:pt x="3704967" y="3433216"/>
                  <a:pt x="3143843" y="3650200"/>
                  <a:pt x="2532040" y="3650200"/>
                </a:cubicBezTo>
                <a:cubicBezTo>
                  <a:pt x="1133633" y="3650200"/>
                  <a:pt x="0" y="2516567"/>
                  <a:pt x="0" y="1118160"/>
                </a:cubicBezTo>
                <a:cubicBezTo>
                  <a:pt x="0" y="768558"/>
                  <a:pt x="70852" y="435505"/>
                  <a:pt x="198981" y="132576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EEEAAC-F13C-4C4A-BBB7-AEF7909792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4" b="-4"/>
          <a:stretch/>
        </p:blipFill>
        <p:spPr>
          <a:xfrm>
            <a:off x="5969353" y="2815228"/>
            <a:ext cx="2788920" cy="2788920"/>
          </a:xfrm>
          <a:custGeom>
            <a:avLst/>
            <a:gdLst/>
            <a:ahLst/>
            <a:cxnLst/>
            <a:rect l="l" t="t" r="r" b="b"/>
            <a:pathLst>
              <a:path w="2880360" h="2880360">
                <a:moveTo>
                  <a:pt x="1440180" y="0"/>
                </a:moveTo>
                <a:cubicBezTo>
                  <a:pt x="2235569" y="0"/>
                  <a:pt x="2880360" y="644791"/>
                  <a:pt x="2880360" y="1440180"/>
                </a:cubicBezTo>
                <a:cubicBezTo>
                  <a:pt x="2880360" y="2235569"/>
                  <a:pt x="2235569" y="2880360"/>
                  <a:pt x="1440180" y="2880360"/>
                </a:cubicBezTo>
                <a:cubicBezTo>
                  <a:pt x="644791" y="2880360"/>
                  <a:pt x="0" y="2235569"/>
                  <a:pt x="0" y="1440180"/>
                </a:cubicBezTo>
                <a:cubicBezTo>
                  <a:pt x="0" y="644791"/>
                  <a:pt x="644791" y="0"/>
                  <a:pt x="1440180" y="0"/>
                </a:cubicBezTo>
                <a:close/>
              </a:path>
            </a:pathLst>
          </a:cu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FFEFCBE-A770-4669-A9D9-BC7FA65CAC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858" r="-2" b="-2"/>
          <a:stretch/>
        </p:blipFill>
        <p:spPr>
          <a:xfrm>
            <a:off x="8160603" y="2"/>
            <a:ext cx="4034316" cy="3486455"/>
          </a:xfrm>
          <a:custGeom>
            <a:avLst/>
            <a:gdLst/>
            <a:ahLst/>
            <a:cxnLst/>
            <a:rect l="l" t="t" r="r" b="b"/>
            <a:pathLst>
              <a:path w="4034316" h="3486455">
                <a:moveTo>
                  <a:pt x="280681" y="0"/>
                </a:moveTo>
                <a:lnTo>
                  <a:pt x="4034316" y="0"/>
                </a:lnTo>
                <a:lnTo>
                  <a:pt x="4034316" y="2800630"/>
                </a:lnTo>
                <a:lnTo>
                  <a:pt x="3874752" y="2945652"/>
                </a:lnTo>
                <a:cubicBezTo>
                  <a:pt x="3465371" y="3283503"/>
                  <a:pt x="2940535" y="3486455"/>
                  <a:pt x="2368296" y="3486455"/>
                </a:cubicBezTo>
                <a:cubicBezTo>
                  <a:pt x="1060322" y="3486455"/>
                  <a:pt x="0" y="2426133"/>
                  <a:pt x="0" y="1118159"/>
                </a:cubicBezTo>
                <a:cubicBezTo>
                  <a:pt x="0" y="791166"/>
                  <a:pt x="66270" y="479650"/>
                  <a:pt x="186113" y="196311"/>
                </a:cubicBezTo>
                <a:close/>
              </a:path>
            </a:pathLst>
          </a:custGeom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2B7592FE-10D1-4664-B623-353F47C8D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88132" y="4032250"/>
            <a:ext cx="3303868" cy="2825750"/>
          </a:xfrm>
          <a:custGeom>
            <a:avLst/>
            <a:gdLst>
              <a:gd name="connsiteX0" fmla="*/ 1888600 w 3303868"/>
              <a:gd name="connsiteY0" fmla="*/ 0 h 2825750"/>
              <a:gd name="connsiteX1" fmla="*/ 3224042 w 3303868"/>
              <a:gd name="connsiteY1" fmla="*/ 553158 h 2825750"/>
              <a:gd name="connsiteX2" fmla="*/ 3303868 w 3303868"/>
              <a:gd name="connsiteY2" fmla="*/ 640989 h 2825750"/>
              <a:gd name="connsiteX3" fmla="*/ 3303868 w 3303868"/>
              <a:gd name="connsiteY3" fmla="*/ 2825750 h 2825750"/>
              <a:gd name="connsiteX4" fmla="*/ 250380 w 3303868"/>
              <a:gd name="connsiteY4" fmla="*/ 2825750 h 2825750"/>
              <a:gd name="connsiteX5" fmla="*/ 227944 w 3303868"/>
              <a:gd name="connsiteY5" fmla="*/ 2788819 h 2825750"/>
              <a:gd name="connsiteX6" fmla="*/ 0 w 3303868"/>
              <a:gd name="connsiteY6" fmla="*/ 1888600 h 2825750"/>
              <a:gd name="connsiteX7" fmla="*/ 1888600 w 3303868"/>
              <a:gd name="connsiteY7" fmla="*/ 0 h 2825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03868" h="2825750">
                <a:moveTo>
                  <a:pt x="1888600" y="0"/>
                </a:moveTo>
                <a:cubicBezTo>
                  <a:pt x="2410123" y="0"/>
                  <a:pt x="2882273" y="211389"/>
                  <a:pt x="3224042" y="553158"/>
                </a:cubicBezTo>
                <a:lnTo>
                  <a:pt x="3303868" y="640989"/>
                </a:lnTo>
                <a:lnTo>
                  <a:pt x="3303868" y="2825750"/>
                </a:lnTo>
                <a:lnTo>
                  <a:pt x="250380" y="2825750"/>
                </a:lnTo>
                <a:lnTo>
                  <a:pt x="227944" y="2788819"/>
                </a:lnTo>
                <a:cubicBezTo>
                  <a:pt x="82574" y="2521217"/>
                  <a:pt x="0" y="2214552"/>
                  <a:pt x="0" y="1888600"/>
                </a:cubicBezTo>
                <a:cubicBezTo>
                  <a:pt x="0" y="845555"/>
                  <a:pt x="845555" y="0"/>
                  <a:pt x="1888600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E8201A6-D8D0-48EF-B04D-9B66DA8EE14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1166" r="2" b="32165"/>
          <a:stretch/>
        </p:blipFill>
        <p:spPr>
          <a:xfrm>
            <a:off x="9053088" y="4197217"/>
            <a:ext cx="3138912" cy="2660795"/>
          </a:xfrm>
          <a:custGeom>
            <a:avLst/>
            <a:gdLst/>
            <a:ahLst/>
            <a:cxnLst/>
            <a:rect l="l" t="t" r="r" b="b"/>
            <a:pathLst>
              <a:path w="3138912" h="2660795">
                <a:moveTo>
                  <a:pt x="1723644" y="0"/>
                </a:moveTo>
                <a:cubicBezTo>
                  <a:pt x="2259111" y="0"/>
                  <a:pt x="2737550" y="244172"/>
                  <a:pt x="3053691" y="627247"/>
                </a:cubicBezTo>
                <a:lnTo>
                  <a:pt x="3138912" y="741211"/>
                </a:lnTo>
                <a:lnTo>
                  <a:pt x="3138912" y="2660795"/>
                </a:lnTo>
                <a:lnTo>
                  <a:pt x="278239" y="2660795"/>
                </a:lnTo>
                <a:lnTo>
                  <a:pt x="208035" y="2545235"/>
                </a:lnTo>
                <a:cubicBezTo>
                  <a:pt x="75362" y="2301006"/>
                  <a:pt x="0" y="2021126"/>
                  <a:pt x="0" y="1723644"/>
                </a:cubicBezTo>
                <a:cubicBezTo>
                  <a:pt x="0" y="771702"/>
                  <a:pt x="771702" y="0"/>
                  <a:pt x="1723644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3918029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DED754-FA7C-4A3A-B377-1B970394E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4613" y="1783959"/>
            <a:ext cx="4727385" cy="28891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Research Goal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0EE677-1A2D-468E-9F6E-FB1BE07EE4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64612" y="4750893"/>
            <a:ext cx="4087305" cy="114786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000"/>
              <a:t>What is the impact of this “indirect nutritional quality” on nesting songbirds?</a:t>
            </a:r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026" name="Picture 2" descr="Red-Eyed Vireo Facts">
            <a:extLst>
              <a:ext uri="{FF2B5EF4-FFF2-40B4-BE49-F238E27FC236}">
                <a16:creationId xmlns:a16="http://schemas.microsoft.com/office/drawing/2014/main" id="{712DB7BD-07FC-42A8-993E-492BE33959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66" r="8623" b="-1"/>
          <a:stretch/>
        </p:blipFill>
        <p:spPr bwMode="auto"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05764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958CB9-4580-4C1D-89EF-4F9CC2E642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000">
                <a:solidFill>
                  <a:srgbClr val="FFFFFF"/>
                </a:solidFill>
              </a:rPr>
              <a:t>There is plenty of research demonstrating how forest composition impacts breeding bird success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4A90186-F5EE-40BF-8491-E72334E8D0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4434" y="2426818"/>
            <a:ext cx="5330182" cy="3997637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DCD561A3-6568-4483-80A2-E0F03EA079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5073" y="2556985"/>
            <a:ext cx="5455917" cy="3737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4514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958CB9-4580-4C1D-89EF-4F9CC2E642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000">
                <a:solidFill>
                  <a:srgbClr val="FFFFFF"/>
                </a:solidFill>
              </a:rPr>
              <a:t>Food availability is considered an important mechanism, but the quality of insect prey has barely been examined at all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4A90186-F5EE-40BF-8491-E72334E8D0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4434" y="2426818"/>
            <a:ext cx="5330182" cy="3997637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DCD561A3-6568-4483-80A2-E0F03EA079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5073" y="2556985"/>
            <a:ext cx="5455917" cy="3737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8866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1707FC24-6981-43D9-B525-C7832BA22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11449"/>
            <a:ext cx="4332307" cy="617955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AACE1A-4FAC-400F-BEE7-847DDD9084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950" y="742951"/>
            <a:ext cx="3476625" cy="49625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7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While not the only food source, foliage-feeding insects (primarily caterpillars) are especially important for nesting songbirds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8BEFDCB-613D-40CF-88F2-C1B7C673C5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53822" y="1311261"/>
            <a:ext cx="6553545" cy="4243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0782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231</TotalTime>
  <Words>910</Words>
  <Application>Microsoft Office PowerPoint</Application>
  <PresentationFormat>Widescreen</PresentationFormat>
  <Paragraphs>163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3" baseType="lpstr">
      <vt:lpstr>Arial</vt:lpstr>
      <vt:lpstr>Calibri</vt:lpstr>
      <vt:lpstr>Calibri Light</vt:lpstr>
      <vt:lpstr>Office Theme</vt:lpstr>
      <vt:lpstr>How does insect food quality for songbirds vary among tree species?</vt:lpstr>
      <vt:lpstr>PowerPoint Presentation</vt:lpstr>
      <vt:lpstr>Big-picture goals</vt:lpstr>
      <vt:lpstr>Research Goal 1</vt:lpstr>
      <vt:lpstr>Research Goal 2</vt:lpstr>
      <vt:lpstr>Research Goal 3</vt:lpstr>
      <vt:lpstr>There is plenty of research demonstrating how forest composition impacts breeding bird success</vt:lpstr>
      <vt:lpstr>Food availability is considered an important mechanism, but the quality of insect prey has barely been examined at all</vt:lpstr>
      <vt:lpstr>While not the only food source, foliage-feeding insects (primarily caterpillars) are especially important for nesting songbirds</vt:lpstr>
      <vt:lpstr>Everyday folks frequently ask what trees they should plant in their yard for birds, but there is very little data to support recommendations</vt:lpstr>
      <vt:lpstr>Invasive shrubs are problematic in  local forests (Barberry, Rose, etc.) and can displace understory trees and shrubs</vt:lpstr>
      <vt:lpstr>PowerPoint Presentation</vt:lpstr>
      <vt:lpstr>PowerPoint Presentation</vt:lpstr>
      <vt:lpstr>PowerPoint Presentation</vt:lpstr>
      <vt:lpstr>Hypotheses / predictions</vt:lpstr>
      <vt:lpstr>Experimental design is a bird-focused modification to Singer lab forest caterpillar projects</vt:lpstr>
      <vt:lpstr>Experimental overview</vt:lpstr>
      <vt:lpstr>Staff, volunteers, and resources</vt:lpstr>
      <vt:lpstr>Three forest sites straddle the CT-NY border </vt:lpstr>
      <vt:lpstr>As nature preserves, each forest has some baseline information on tree stand structure or bird communities</vt:lpstr>
      <vt:lpstr>Three example plots (no invasive plants)</vt:lpstr>
      <vt:lpstr>Plot types with  invasive plants</vt:lpstr>
      <vt:lpstr>Unanswered questions in terms of experimental design</vt:lpstr>
      <vt:lpstr>Old slides</vt:lpstr>
      <vt:lpstr>PowerPoint Presentation</vt:lpstr>
      <vt:lpstr>Example prediction 1: Sites with more Amphipyra caterpillars are associated with well-fed ovenbirds </vt:lpstr>
      <vt:lpstr>Example prediction 1: Hickory and cherry are abundant and there aren’t many invasive shrubs</vt:lpstr>
      <vt:lpstr>Example prediction 2: Sites with mostly Phigalea on oaks have birds with poorer diet </vt:lpstr>
      <vt:lpstr>Example prediction 3: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Clark, Robert Emerson</dc:creator>
  <cp:lastModifiedBy>Ian Cranston</cp:lastModifiedBy>
  <cp:revision>3</cp:revision>
  <dcterms:created xsi:type="dcterms:W3CDTF">2021-02-11T00:12:33Z</dcterms:created>
  <dcterms:modified xsi:type="dcterms:W3CDTF">2021-10-02T20:23:46Z</dcterms:modified>
</cp:coreProperties>
</file>